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520-60C4-42C7-AFB2-24B7D4C306A6}" type="datetimeFigureOut">
              <a:rPr lang="de-DE" smtClean="0"/>
              <a:t>12.12.2018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BA6C-434E-4642-8082-1035ADE5C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549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520-60C4-42C7-AFB2-24B7D4C306A6}" type="datetimeFigureOut">
              <a:rPr lang="de-DE" smtClean="0"/>
              <a:t>12.12.2018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BA6C-434E-4642-8082-1035ADE5C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4141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520-60C4-42C7-AFB2-24B7D4C306A6}" type="datetimeFigureOut">
              <a:rPr lang="de-DE" smtClean="0"/>
              <a:t>12.12.2018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BA6C-434E-4642-8082-1035ADE5C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078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520-60C4-42C7-AFB2-24B7D4C306A6}" type="datetimeFigureOut">
              <a:rPr lang="de-DE" smtClean="0"/>
              <a:t>12.12.2018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BA6C-434E-4642-8082-1035ADE5C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89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520-60C4-42C7-AFB2-24B7D4C306A6}" type="datetimeFigureOut">
              <a:rPr lang="de-DE" smtClean="0"/>
              <a:t>12.12.2018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BA6C-434E-4642-8082-1035ADE5C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046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520-60C4-42C7-AFB2-24B7D4C306A6}" type="datetimeFigureOut">
              <a:rPr lang="de-DE" smtClean="0"/>
              <a:t>12.12.2018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BA6C-434E-4642-8082-1035ADE5C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081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520-60C4-42C7-AFB2-24B7D4C306A6}" type="datetimeFigureOut">
              <a:rPr lang="de-DE" smtClean="0"/>
              <a:t>12.12.2018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BA6C-434E-4642-8082-1035ADE5C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094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520-60C4-42C7-AFB2-24B7D4C306A6}" type="datetimeFigureOut">
              <a:rPr lang="de-DE" smtClean="0"/>
              <a:t>12.12.2018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BA6C-434E-4642-8082-1035ADE5C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915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520-60C4-42C7-AFB2-24B7D4C306A6}" type="datetimeFigureOut">
              <a:rPr lang="de-DE" smtClean="0"/>
              <a:t>12.12.2018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BA6C-434E-4642-8082-1035ADE5C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76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520-60C4-42C7-AFB2-24B7D4C306A6}" type="datetimeFigureOut">
              <a:rPr lang="de-DE" smtClean="0"/>
              <a:t>12.12.2018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BA6C-434E-4642-8082-1035ADE5C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9417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B520-60C4-42C7-AFB2-24B7D4C306A6}" type="datetimeFigureOut">
              <a:rPr lang="de-DE" smtClean="0"/>
              <a:t>12.12.2018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3BA6C-434E-4642-8082-1035ADE5C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509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AB520-60C4-42C7-AFB2-24B7D4C306A6}" type="datetimeFigureOut">
              <a:rPr lang="de-DE" smtClean="0"/>
              <a:t>12.12.2018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3BA6C-434E-4642-8082-1035ADE5CF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746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5" t="7246" r="1089" b="5326"/>
          <a:stretch/>
        </p:blipFill>
        <p:spPr>
          <a:xfrm>
            <a:off x="1523943" y="282761"/>
            <a:ext cx="5905792" cy="3938327"/>
          </a:xfrm>
          <a:prstGeom prst="rect">
            <a:avLst/>
          </a:prstGeom>
        </p:spPr>
      </p:pic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1035147" y="2053743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336.5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1039654" y="2199857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310.1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7" name="Text Box 22"/>
          <p:cNvSpPr txBox="1">
            <a:spLocks noChangeArrowheads="1"/>
          </p:cNvSpPr>
          <p:nvPr/>
        </p:nvSpPr>
        <p:spPr bwMode="auto">
          <a:xfrm>
            <a:off x="1039369" y="2589706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244.4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8" name="Text Box 23"/>
          <p:cNvSpPr txBox="1">
            <a:spLocks noChangeArrowheads="1"/>
          </p:cNvSpPr>
          <p:nvPr/>
        </p:nvSpPr>
        <p:spPr bwMode="auto">
          <a:xfrm>
            <a:off x="1038629" y="2744741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216.9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9" name="Text Box 24"/>
          <p:cNvSpPr txBox="1">
            <a:spLocks noChangeArrowheads="1"/>
          </p:cNvSpPr>
          <p:nvPr/>
        </p:nvSpPr>
        <p:spPr bwMode="auto">
          <a:xfrm>
            <a:off x="1035759" y="2934069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173.4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10" name="Text Box 25"/>
          <p:cNvSpPr txBox="1">
            <a:spLocks noChangeArrowheads="1"/>
          </p:cNvSpPr>
          <p:nvPr/>
        </p:nvSpPr>
        <p:spPr bwMode="auto">
          <a:xfrm>
            <a:off x="1035048" y="3178332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138.9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1089186" y="3473083"/>
            <a:ext cx="52450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78.2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1089186" y="3706359"/>
            <a:ext cx="52450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54.7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1034083" y="3052167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167.1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1090057" y="3850469"/>
            <a:ext cx="52450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33.3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1039045" y="3355654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104.5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1036424" y="1696705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398.4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1038272" y="908875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668.9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036816" y="1508827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452.7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064417" y="764279"/>
            <a:ext cx="55335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>
                <a:latin typeface="+mn-lt"/>
              </a:rPr>
              <a:t>1135 </a:t>
            </a:r>
            <a:r>
              <a:rPr lang="de-DE" altLang="de-DE" sz="800" dirty="0" err="1">
                <a:latin typeface="+mn-lt"/>
              </a:rPr>
              <a:t>kb</a:t>
            </a:r>
            <a:endParaRPr lang="de-DE" altLang="de-DE" sz="800" dirty="0">
              <a:latin typeface="+mn-lt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2336835" y="451891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1911913" y="451313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2775877" y="451935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3559499" y="448236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168509" y="450769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3977685" y="450769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4798991" y="450769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de-DE" altLang="de-DE" sz="11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12"/>
          <p:cNvSpPr txBox="1">
            <a:spLocks noChangeArrowheads="1"/>
          </p:cNvSpPr>
          <p:nvPr/>
        </p:nvSpPr>
        <p:spPr bwMode="auto">
          <a:xfrm>
            <a:off x="1530913" y="449371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4399161" y="451935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31" name="Text Box 41"/>
          <p:cNvSpPr txBox="1">
            <a:spLocks noChangeArrowheads="1"/>
          </p:cNvSpPr>
          <p:nvPr/>
        </p:nvSpPr>
        <p:spPr bwMode="auto">
          <a:xfrm>
            <a:off x="5204609" y="45097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de-DE" altLang="de-DE" sz="11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 Box 44"/>
          <p:cNvSpPr txBox="1">
            <a:spLocks noChangeArrowheads="1"/>
          </p:cNvSpPr>
          <p:nvPr/>
        </p:nvSpPr>
        <p:spPr bwMode="auto">
          <a:xfrm>
            <a:off x="5586295" y="450789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33" name="Text Box 45"/>
          <p:cNvSpPr txBox="1">
            <a:spLocks noChangeArrowheads="1"/>
          </p:cNvSpPr>
          <p:nvPr/>
        </p:nvSpPr>
        <p:spPr bwMode="auto">
          <a:xfrm>
            <a:off x="5999011" y="449824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34" name="Text Box 49"/>
          <p:cNvSpPr txBox="1">
            <a:spLocks noChangeArrowheads="1"/>
          </p:cNvSpPr>
          <p:nvPr/>
        </p:nvSpPr>
        <p:spPr bwMode="auto">
          <a:xfrm>
            <a:off x="6404813" y="447713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35" name="Text Box 49"/>
          <p:cNvSpPr txBox="1">
            <a:spLocks noChangeArrowheads="1"/>
          </p:cNvSpPr>
          <p:nvPr/>
        </p:nvSpPr>
        <p:spPr bwMode="auto">
          <a:xfrm>
            <a:off x="7180541" y="4502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36" name="Text Box 49"/>
          <p:cNvSpPr txBox="1">
            <a:spLocks noChangeArrowheads="1"/>
          </p:cNvSpPr>
          <p:nvPr/>
        </p:nvSpPr>
        <p:spPr bwMode="auto">
          <a:xfrm>
            <a:off x="6820501" y="448143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323528" y="4545702"/>
            <a:ext cx="84969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200" b="1" dirty="0"/>
              <a:t>Figure S1:</a:t>
            </a:r>
            <a:r>
              <a:rPr lang="it-IT" sz="1200" dirty="0"/>
              <a:t> </a:t>
            </a:r>
            <a:r>
              <a:rPr lang="it-IT" sz="1200" b="1" dirty="0" err="1"/>
              <a:t>XbaI-restricted</a:t>
            </a:r>
            <a:r>
              <a:rPr lang="it-IT" sz="1200" b="1" dirty="0"/>
              <a:t> PFGE </a:t>
            </a:r>
            <a:r>
              <a:rPr lang="it-IT" sz="1200" b="1" dirty="0" err="1"/>
              <a:t>patterns</a:t>
            </a:r>
            <a:r>
              <a:rPr lang="it-IT" sz="1200" b="1" dirty="0"/>
              <a:t> of </a:t>
            </a:r>
            <a:r>
              <a:rPr lang="it-IT" sz="1200" b="1" dirty="0" smtClean="0"/>
              <a:t>KPC-2-producing </a:t>
            </a:r>
            <a:r>
              <a:rPr lang="it-IT" sz="1200" b="1" dirty="0" err="1"/>
              <a:t>Enterobacteriaceae</a:t>
            </a:r>
            <a:r>
              <a:rPr lang="it-IT" sz="1200" b="1" dirty="0"/>
              <a:t> </a:t>
            </a:r>
            <a:r>
              <a:rPr lang="it-IT" sz="1200" b="1" dirty="0" err="1"/>
              <a:t>isolates</a:t>
            </a:r>
            <a:r>
              <a:rPr lang="it-IT" sz="1200" b="1" dirty="0"/>
              <a:t> from </a:t>
            </a:r>
            <a:r>
              <a:rPr lang="it-IT" sz="1200" b="1" dirty="0" err="1" smtClean="0"/>
              <a:t>two</a:t>
            </a:r>
            <a:r>
              <a:rPr lang="it-IT" sz="1200" b="1" dirty="0" smtClean="0"/>
              <a:t> </a:t>
            </a:r>
            <a:r>
              <a:rPr lang="it-IT" sz="1200" b="1" dirty="0" err="1"/>
              <a:t>German</a:t>
            </a:r>
            <a:r>
              <a:rPr lang="it-IT" sz="1200" b="1" dirty="0"/>
              <a:t> </a:t>
            </a:r>
            <a:r>
              <a:rPr lang="it-IT" sz="1200" b="1" dirty="0" smtClean="0"/>
              <a:t>hospitals, </a:t>
            </a:r>
            <a:r>
              <a:rPr lang="it-IT" sz="1200" b="1" dirty="0"/>
              <a:t>2016-2017</a:t>
            </a:r>
            <a:r>
              <a:rPr lang="it-IT" sz="1200" dirty="0"/>
              <a:t>. Lane M, </a:t>
            </a:r>
            <a:r>
              <a:rPr lang="it-IT" sz="1200" i="1" dirty="0"/>
              <a:t>Salmonella </a:t>
            </a:r>
            <a:r>
              <a:rPr lang="it-IT" sz="1200" dirty="0" err="1"/>
              <a:t>Braenderup</a:t>
            </a:r>
            <a:r>
              <a:rPr lang="it-IT" sz="1200" dirty="0"/>
              <a:t> H9812, </a:t>
            </a:r>
            <a:r>
              <a:rPr lang="it-IT" sz="1200" dirty="0" err="1"/>
              <a:t>XbaI-restricted</a:t>
            </a:r>
            <a:r>
              <a:rPr lang="it-IT" sz="1200" dirty="0"/>
              <a:t>; lane 1, </a:t>
            </a:r>
            <a:r>
              <a:rPr lang="it-IT" sz="1200" dirty="0" smtClean="0"/>
              <a:t>604-16 </a:t>
            </a:r>
            <a:r>
              <a:rPr lang="it-IT" sz="1200" i="1" dirty="0"/>
              <a:t>C. </a:t>
            </a:r>
            <a:r>
              <a:rPr lang="it-IT" sz="1200" i="1" dirty="0" err="1"/>
              <a:t>freundii</a:t>
            </a:r>
            <a:r>
              <a:rPr lang="it-IT" sz="1200" dirty="0"/>
              <a:t> </a:t>
            </a:r>
            <a:r>
              <a:rPr lang="it-IT" sz="1200" i="1" dirty="0"/>
              <a:t>bla</a:t>
            </a:r>
            <a:r>
              <a:rPr lang="it-IT" sz="1200" baseline="-25000" dirty="0"/>
              <a:t>KPC-2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TEM-1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OXA-1</a:t>
            </a:r>
            <a:r>
              <a:rPr lang="it-IT" sz="1200" dirty="0"/>
              <a:t>,</a:t>
            </a:r>
            <a:r>
              <a:rPr lang="it-IT" sz="1200" i="1" dirty="0"/>
              <a:t> </a:t>
            </a:r>
            <a:r>
              <a:rPr lang="it-IT" sz="1200" i="1" dirty="0" err="1"/>
              <a:t>aac</a:t>
            </a:r>
            <a:r>
              <a:rPr lang="it-IT" sz="1200" i="1" dirty="0"/>
              <a:t>(6’)</a:t>
            </a:r>
            <a:r>
              <a:rPr lang="it-IT" sz="1200" i="1" dirty="0" err="1"/>
              <a:t>Ib-cr</a:t>
            </a:r>
            <a:r>
              <a:rPr lang="it-IT" sz="1200" i="1" dirty="0"/>
              <a:t> </a:t>
            </a:r>
            <a:r>
              <a:rPr lang="it-IT" sz="1200" dirty="0"/>
              <a:t>(</a:t>
            </a:r>
            <a:r>
              <a:rPr lang="it-IT" sz="1200" dirty="0" err="1"/>
              <a:t>patient</a:t>
            </a:r>
            <a:r>
              <a:rPr lang="it-IT" sz="1200" dirty="0"/>
              <a:t> #1); lane 2, </a:t>
            </a:r>
            <a:r>
              <a:rPr lang="it-IT" sz="1200" dirty="0" smtClean="0"/>
              <a:t>605-16 </a:t>
            </a:r>
            <a:r>
              <a:rPr lang="it-IT" sz="1200" i="1" dirty="0"/>
              <a:t>C. </a:t>
            </a:r>
            <a:r>
              <a:rPr lang="it-IT" sz="1200" i="1" dirty="0" err="1"/>
              <a:t>freundii</a:t>
            </a:r>
            <a:r>
              <a:rPr lang="it-IT" sz="1200" dirty="0"/>
              <a:t> </a:t>
            </a:r>
            <a:r>
              <a:rPr lang="it-IT" sz="1200" i="1" dirty="0"/>
              <a:t>bla</a:t>
            </a:r>
            <a:r>
              <a:rPr lang="it-IT" sz="1200" baseline="-25000" dirty="0"/>
              <a:t>KPC-2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TEM-1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OXA-1</a:t>
            </a:r>
            <a:r>
              <a:rPr lang="it-IT" sz="1200" dirty="0"/>
              <a:t>,</a:t>
            </a:r>
            <a:r>
              <a:rPr lang="it-IT" sz="1200" i="1" dirty="0"/>
              <a:t> </a:t>
            </a:r>
            <a:r>
              <a:rPr lang="it-IT" sz="1200" i="1" dirty="0" err="1"/>
              <a:t>aac</a:t>
            </a:r>
            <a:r>
              <a:rPr lang="it-IT" sz="1200" i="1" dirty="0"/>
              <a:t>(6’)</a:t>
            </a:r>
            <a:r>
              <a:rPr lang="it-IT" sz="1200" i="1" dirty="0" err="1"/>
              <a:t>Ib-cr</a:t>
            </a:r>
            <a:r>
              <a:rPr lang="it-IT" sz="1200" i="1" dirty="0"/>
              <a:t> </a:t>
            </a:r>
            <a:r>
              <a:rPr lang="it-IT" sz="1200" dirty="0"/>
              <a:t>(</a:t>
            </a:r>
            <a:r>
              <a:rPr lang="it-IT" sz="1200" dirty="0" err="1"/>
              <a:t>patient</a:t>
            </a:r>
            <a:r>
              <a:rPr lang="it-IT" sz="1200" dirty="0"/>
              <a:t> #2); lane 3, </a:t>
            </a:r>
            <a:r>
              <a:rPr lang="it-IT" sz="1200" dirty="0" smtClean="0"/>
              <a:t>606-16 </a:t>
            </a:r>
            <a:r>
              <a:rPr lang="it-IT" sz="1200" i="1" dirty="0"/>
              <a:t>C. </a:t>
            </a:r>
            <a:r>
              <a:rPr lang="it-IT" sz="1200" i="1" dirty="0" err="1"/>
              <a:t>freundii</a:t>
            </a:r>
            <a:r>
              <a:rPr lang="it-IT" sz="1200" dirty="0"/>
              <a:t> </a:t>
            </a:r>
            <a:r>
              <a:rPr lang="it-IT" sz="1200" i="1" dirty="0"/>
              <a:t>bla</a:t>
            </a:r>
            <a:r>
              <a:rPr lang="it-IT" sz="1200" baseline="-25000" dirty="0"/>
              <a:t>KPC-2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TEM-1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OXA-1</a:t>
            </a:r>
            <a:r>
              <a:rPr lang="it-IT" sz="1200" dirty="0"/>
              <a:t>,</a:t>
            </a:r>
            <a:r>
              <a:rPr lang="it-IT" sz="1200" i="1" dirty="0"/>
              <a:t> </a:t>
            </a:r>
            <a:r>
              <a:rPr lang="it-IT" sz="1200" i="1" dirty="0" err="1"/>
              <a:t>aac</a:t>
            </a:r>
            <a:r>
              <a:rPr lang="it-IT" sz="1200" i="1" dirty="0"/>
              <a:t>(6’)</a:t>
            </a:r>
            <a:r>
              <a:rPr lang="it-IT" sz="1200" i="1" dirty="0" err="1"/>
              <a:t>Ib-cr</a:t>
            </a:r>
            <a:r>
              <a:rPr lang="it-IT" sz="1200" i="1" dirty="0"/>
              <a:t> </a:t>
            </a:r>
            <a:r>
              <a:rPr lang="it-IT" sz="1200" dirty="0"/>
              <a:t>(</a:t>
            </a:r>
            <a:r>
              <a:rPr lang="it-IT" sz="1200" dirty="0" err="1"/>
              <a:t>patient</a:t>
            </a:r>
            <a:r>
              <a:rPr lang="it-IT" sz="1200" dirty="0"/>
              <a:t> #3); lane 4, </a:t>
            </a:r>
            <a:r>
              <a:rPr lang="it-IT" sz="1200" dirty="0" smtClean="0"/>
              <a:t>608-16 </a:t>
            </a:r>
            <a:r>
              <a:rPr lang="it-IT" sz="1200" i="1" dirty="0"/>
              <a:t>C. </a:t>
            </a:r>
            <a:r>
              <a:rPr lang="it-IT" sz="1200" i="1" dirty="0" err="1"/>
              <a:t>freundii</a:t>
            </a:r>
            <a:r>
              <a:rPr lang="it-IT" sz="1200" dirty="0"/>
              <a:t> </a:t>
            </a:r>
            <a:r>
              <a:rPr lang="it-IT" sz="1200" i="1" dirty="0"/>
              <a:t>bla</a:t>
            </a:r>
            <a:r>
              <a:rPr lang="it-IT" sz="1200" baseline="-25000" dirty="0"/>
              <a:t>KPC-2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TEM-1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OXA-1</a:t>
            </a:r>
            <a:r>
              <a:rPr lang="it-IT" sz="1200" dirty="0"/>
              <a:t>,</a:t>
            </a:r>
            <a:r>
              <a:rPr lang="it-IT" sz="1200" i="1" dirty="0"/>
              <a:t> </a:t>
            </a:r>
            <a:r>
              <a:rPr lang="it-IT" sz="1200" i="1" dirty="0" err="1"/>
              <a:t>aac</a:t>
            </a:r>
            <a:r>
              <a:rPr lang="it-IT" sz="1200" i="1" dirty="0"/>
              <a:t>(6’)</a:t>
            </a:r>
            <a:r>
              <a:rPr lang="it-IT" sz="1200" i="1" dirty="0" err="1"/>
              <a:t>Ib-cr</a:t>
            </a:r>
            <a:r>
              <a:rPr lang="it-IT" sz="1200" i="1" dirty="0"/>
              <a:t> </a:t>
            </a:r>
            <a:r>
              <a:rPr lang="it-IT" sz="1200" dirty="0"/>
              <a:t>(</a:t>
            </a:r>
            <a:r>
              <a:rPr lang="it-IT" sz="1200" dirty="0" err="1"/>
              <a:t>patient</a:t>
            </a:r>
            <a:r>
              <a:rPr lang="it-IT" sz="1200" dirty="0"/>
              <a:t> #4); lane 5, </a:t>
            </a:r>
            <a:r>
              <a:rPr lang="it-IT" sz="1200" dirty="0" smtClean="0"/>
              <a:t>827-16 </a:t>
            </a:r>
            <a:r>
              <a:rPr lang="it-IT" sz="1200" i="1" dirty="0"/>
              <a:t>C. </a:t>
            </a:r>
            <a:r>
              <a:rPr lang="it-IT" sz="1200" i="1" dirty="0" err="1"/>
              <a:t>freundii</a:t>
            </a:r>
            <a:r>
              <a:rPr lang="it-IT" sz="1200" dirty="0"/>
              <a:t> </a:t>
            </a:r>
            <a:r>
              <a:rPr lang="it-IT" sz="1200" i="1" dirty="0"/>
              <a:t>bla</a:t>
            </a:r>
            <a:r>
              <a:rPr lang="it-IT" sz="1200" baseline="-25000" dirty="0"/>
              <a:t>KPC-2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TEM-1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OXA-1</a:t>
            </a:r>
            <a:r>
              <a:rPr lang="it-IT" sz="1200" dirty="0"/>
              <a:t>,</a:t>
            </a:r>
            <a:r>
              <a:rPr lang="it-IT" sz="1200" i="1" dirty="0"/>
              <a:t> </a:t>
            </a:r>
            <a:r>
              <a:rPr lang="it-IT" sz="1200" i="1" dirty="0" err="1"/>
              <a:t>aac</a:t>
            </a:r>
            <a:r>
              <a:rPr lang="it-IT" sz="1200" i="1" dirty="0"/>
              <a:t>(6’)</a:t>
            </a:r>
            <a:r>
              <a:rPr lang="it-IT" sz="1200" i="1" dirty="0" err="1"/>
              <a:t>Ib-cr</a:t>
            </a:r>
            <a:r>
              <a:rPr lang="it-IT" sz="1200" i="1" dirty="0"/>
              <a:t>, qnrB2 </a:t>
            </a:r>
            <a:r>
              <a:rPr lang="it-IT" sz="1200" dirty="0"/>
              <a:t>(</a:t>
            </a:r>
            <a:r>
              <a:rPr lang="it-IT" sz="1200" dirty="0" err="1"/>
              <a:t>patient</a:t>
            </a:r>
            <a:r>
              <a:rPr lang="it-IT" sz="1200" dirty="0"/>
              <a:t> #7); lane 6, </a:t>
            </a:r>
            <a:r>
              <a:rPr lang="it-IT" sz="1200" dirty="0" smtClean="0"/>
              <a:t>828-16-1 </a:t>
            </a:r>
            <a:r>
              <a:rPr lang="it-IT" sz="1200" i="1" dirty="0"/>
              <a:t>C. </a:t>
            </a:r>
            <a:r>
              <a:rPr lang="it-IT" sz="1200" i="1" dirty="0" err="1"/>
              <a:t>freundii</a:t>
            </a:r>
            <a:r>
              <a:rPr lang="it-IT" sz="1200" dirty="0"/>
              <a:t> </a:t>
            </a:r>
            <a:r>
              <a:rPr lang="it-IT" sz="1200" i="1" dirty="0"/>
              <a:t>bla</a:t>
            </a:r>
            <a:r>
              <a:rPr lang="it-IT" sz="1200" baseline="-25000" dirty="0"/>
              <a:t>KPC-2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TEM-1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OXA-1</a:t>
            </a:r>
            <a:r>
              <a:rPr lang="it-IT" sz="1200" dirty="0"/>
              <a:t>,</a:t>
            </a:r>
            <a:r>
              <a:rPr lang="it-IT" sz="1200" i="1" dirty="0"/>
              <a:t> </a:t>
            </a:r>
            <a:r>
              <a:rPr lang="it-IT" sz="1200" i="1" dirty="0" err="1"/>
              <a:t>aac</a:t>
            </a:r>
            <a:r>
              <a:rPr lang="it-IT" sz="1200" i="1" dirty="0"/>
              <a:t>(6’)</a:t>
            </a:r>
            <a:r>
              <a:rPr lang="it-IT" sz="1200" i="1" dirty="0" err="1"/>
              <a:t>Ib-cr</a:t>
            </a:r>
            <a:r>
              <a:rPr lang="it-IT" sz="1200" i="1" dirty="0"/>
              <a:t>, qnrB2 </a:t>
            </a:r>
            <a:r>
              <a:rPr lang="it-IT" sz="1200" dirty="0"/>
              <a:t>(</a:t>
            </a:r>
            <a:r>
              <a:rPr lang="it-IT" sz="1200" dirty="0" err="1"/>
              <a:t>patient</a:t>
            </a:r>
            <a:r>
              <a:rPr lang="it-IT" sz="1200" dirty="0"/>
              <a:t> #7); lane 7, </a:t>
            </a:r>
            <a:r>
              <a:rPr lang="it-IT" sz="1200" dirty="0" smtClean="0"/>
              <a:t>752-16 </a:t>
            </a:r>
            <a:r>
              <a:rPr lang="it-IT" sz="1200" i="1" dirty="0"/>
              <a:t>C. </a:t>
            </a:r>
            <a:r>
              <a:rPr lang="it-IT" sz="1200" i="1" dirty="0" err="1"/>
              <a:t>freundii</a:t>
            </a:r>
            <a:r>
              <a:rPr lang="it-IT" sz="1200" dirty="0"/>
              <a:t> </a:t>
            </a:r>
            <a:r>
              <a:rPr lang="it-IT" sz="1200" i="1" dirty="0"/>
              <a:t>bla</a:t>
            </a:r>
            <a:r>
              <a:rPr lang="it-IT" sz="1200" baseline="-25000" dirty="0"/>
              <a:t>KPC-2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TEM-1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OXA-1</a:t>
            </a:r>
            <a:r>
              <a:rPr lang="it-IT" sz="1200" dirty="0"/>
              <a:t>,</a:t>
            </a:r>
            <a:r>
              <a:rPr lang="it-IT" sz="1200" i="1" dirty="0"/>
              <a:t> </a:t>
            </a:r>
            <a:r>
              <a:rPr lang="it-IT" sz="1200" i="1" dirty="0" err="1"/>
              <a:t>aac</a:t>
            </a:r>
            <a:r>
              <a:rPr lang="it-IT" sz="1200" i="1" dirty="0"/>
              <a:t>(6’)</a:t>
            </a:r>
            <a:r>
              <a:rPr lang="it-IT" sz="1200" i="1" dirty="0" err="1"/>
              <a:t>Ib-cr</a:t>
            </a:r>
            <a:r>
              <a:rPr lang="it-IT" sz="1200" i="1" dirty="0"/>
              <a:t>, qnrB2 </a:t>
            </a:r>
            <a:r>
              <a:rPr lang="it-IT" sz="1200" dirty="0"/>
              <a:t>(</a:t>
            </a:r>
            <a:r>
              <a:rPr lang="it-IT" sz="1200" dirty="0" err="1"/>
              <a:t>patient</a:t>
            </a:r>
            <a:r>
              <a:rPr lang="it-IT" sz="1200" dirty="0"/>
              <a:t> #5); lane 8, </a:t>
            </a:r>
            <a:r>
              <a:rPr lang="it-IT" sz="1200" dirty="0" smtClean="0"/>
              <a:t>611-16 </a:t>
            </a:r>
            <a:r>
              <a:rPr lang="it-IT" sz="1200" i="1" dirty="0"/>
              <a:t>C. </a:t>
            </a:r>
            <a:r>
              <a:rPr lang="it-IT" sz="1200" i="1" dirty="0" err="1"/>
              <a:t>freundii</a:t>
            </a:r>
            <a:r>
              <a:rPr lang="it-IT" sz="1200" dirty="0"/>
              <a:t> </a:t>
            </a:r>
            <a:r>
              <a:rPr lang="it-IT" sz="1200" i="1" dirty="0"/>
              <a:t>bla</a:t>
            </a:r>
            <a:r>
              <a:rPr lang="it-IT" sz="1200" baseline="-25000" dirty="0"/>
              <a:t>KPC-2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TEM-1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OXA-1</a:t>
            </a:r>
            <a:r>
              <a:rPr lang="it-IT" sz="1200" dirty="0"/>
              <a:t>,</a:t>
            </a:r>
            <a:r>
              <a:rPr lang="it-IT" sz="1200" i="1" dirty="0"/>
              <a:t> </a:t>
            </a:r>
            <a:r>
              <a:rPr lang="it-IT" sz="1200" i="1" dirty="0" err="1"/>
              <a:t>aac</a:t>
            </a:r>
            <a:r>
              <a:rPr lang="it-IT" sz="1200" i="1" dirty="0"/>
              <a:t>(6’)</a:t>
            </a:r>
            <a:r>
              <a:rPr lang="it-IT" sz="1200" i="1" dirty="0" err="1"/>
              <a:t>Ib-cr</a:t>
            </a:r>
            <a:r>
              <a:rPr lang="it-IT" sz="1200" i="1" dirty="0"/>
              <a:t>, qnrB2 </a:t>
            </a:r>
            <a:r>
              <a:rPr lang="it-IT" sz="1200" dirty="0"/>
              <a:t>(</a:t>
            </a:r>
            <a:r>
              <a:rPr lang="it-IT" sz="1200" dirty="0" err="1"/>
              <a:t>patient</a:t>
            </a:r>
            <a:r>
              <a:rPr lang="it-IT" sz="1200" dirty="0"/>
              <a:t> #6); lane 9, </a:t>
            </a:r>
            <a:r>
              <a:rPr lang="it-IT" sz="1200" dirty="0" smtClean="0"/>
              <a:t>609-16 </a:t>
            </a:r>
            <a:r>
              <a:rPr lang="it-IT" sz="1200" i="1" dirty="0"/>
              <a:t>K. </a:t>
            </a:r>
            <a:r>
              <a:rPr lang="it-IT" sz="1200" i="1" dirty="0" err="1"/>
              <a:t>oytoca</a:t>
            </a:r>
            <a:r>
              <a:rPr lang="it-IT" sz="1200" dirty="0"/>
              <a:t> </a:t>
            </a:r>
            <a:r>
              <a:rPr lang="it-IT" sz="1200" i="1" dirty="0"/>
              <a:t>bla</a:t>
            </a:r>
            <a:r>
              <a:rPr lang="it-IT" sz="1200" baseline="-25000" dirty="0"/>
              <a:t>KPC-2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TEM-1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OXA-1</a:t>
            </a:r>
            <a:r>
              <a:rPr lang="it-IT" sz="1200" dirty="0"/>
              <a:t>,</a:t>
            </a:r>
            <a:r>
              <a:rPr lang="it-IT" sz="1200" i="1" dirty="0"/>
              <a:t> </a:t>
            </a:r>
            <a:r>
              <a:rPr lang="it-IT" sz="1200" i="1" dirty="0" err="1"/>
              <a:t>aac</a:t>
            </a:r>
            <a:r>
              <a:rPr lang="it-IT" sz="1200" i="1" dirty="0"/>
              <a:t>(6’)</a:t>
            </a:r>
            <a:r>
              <a:rPr lang="it-IT" sz="1200" i="1" dirty="0" err="1"/>
              <a:t>Ib-cr</a:t>
            </a:r>
            <a:r>
              <a:rPr lang="it-IT" sz="1200" i="1" dirty="0"/>
              <a:t>, qnrB2 </a:t>
            </a:r>
            <a:r>
              <a:rPr lang="it-IT" sz="1200" dirty="0"/>
              <a:t>(</a:t>
            </a:r>
            <a:r>
              <a:rPr lang="it-IT" sz="1200" dirty="0" err="1"/>
              <a:t>patient</a:t>
            </a:r>
            <a:r>
              <a:rPr lang="it-IT" sz="1200" dirty="0"/>
              <a:t> #4); lane 10, </a:t>
            </a:r>
            <a:r>
              <a:rPr lang="it-IT" sz="1200" dirty="0" smtClean="0"/>
              <a:t>829-16 </a:t>
            </a:r>
            <a:r>
              <a:rPr lang="it-IT" sz="1200" i="1" dirty="0"/>
              <a:t>K. </a:t>
            </a:r>
            <a:r>
              <a:rPr lang="it-IT" sz="1200" i="1" dirty="0" err="1"/>
              <a:t>oytoca</a:t>
            </a:r>
            <a:r>
              <a:rPr lang="it-IT" sz="1200" dirty="0"/>
              <a:t> </a:t>
            </a:r>
            <a:r>
              <a:rPr lang="it-IT" sz="1200" i="1" dirty="0"/>
              <a:t>bla</a:t>
            </a:r>
            <a:r>
              <a:rPr lang="it-IT" sz="1200" baseline="-25000" dirty="0"/>
              <a:t>KPC-2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TEM-1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OXA-1</a:t>
            </a:r>
            <a:r>
              <a:rPr lang="it-IT" sz="1200" dirty="0"/>
              <a:t>,</a:t>
            </a:r>
            <a:r>
              <a:rPr lang="it-IT" sz="1200" i="1" dirty="0"/>
              <a:t> </a:t>
            </a:r>
            <a:r>
              <a:rPr lang="it-IT" sz="1200" i="1" dirty="0" err="1"/>
              <a:t>aac</a:t>
            </a:r>
            <a:r>
              <a:rPr lang="it-IT" sz="1200" i="1" dirty="0"/>
              <a:t>(6’)</a:t>
            </a:r>
            <a:r>
              <a:rPr lang="it-IT" sz="1200" i="1" dirty="0" err="1"/>
              <a:t>Ib-cr</a:t>
            </a:r>
            <a:r>
              <a:rPr lang="it-IT" sz="1200" i="1" dirty="0"/>
              <a:t>, qnrB2 </a:t>
            </a:r>
            <a:r>
              <a:rPr lang="it-IT" sz="1200" dirty="0"/>
              <a:t>(</a:t>
            </a:r>
            <a:r>
              <a:rPr lang="it-IT" sz="1200" dirty="0" err="1"/>
              <a:t>patient</a:t>
            </a:r>
            <a:r>
              <a:rPr lang="it-IT" sz="1200" dirty="0"/>
              <a:t> #7); lane 11, </a:t>
            </a:r>
            <a:r>
              <a:rPr lang="it-IT" sz="1200" dirty="0" smtClean="0"/>
              <a:t>607-16 </a:t>
            </a:r>
            <a:r>
              <a:rPr lang="it-IT" sz="1200" i="1" dirty="0"/>
              <a:t>E. coli</a:t>
            </a:r>
            <a:r>
              <a:rPr lang="it-IT" sz="1200" dirty="0"/>
              <a:t> </a:t>
            </a:r>
            <a:r>
              <a:rPr lang="it-IT" sz="1200" i="1" dirty="0"/>
              <a:t>bla</a:t>
            </a:r>
            <a:r>
              <a:rPr lang="it-IT" sz="1200" baseline="-25000" dirty="0"/>
              <a:t>KPC-2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TEM-1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OXA-1</a:t>
            </a:r>
            <a:r>
              <a:rPr lang="it-IT" sz="1200" dirty="0"/>
              <a:t>,</a:t>
            </a:r>
            <a:r>
              <a:rPr lang="it-IT" sz="1200" i="1" dirty="0"/>
              <a:t> </a:t>
            </a:r>
            <a:r>
              <a:rPr lang="it-IT" sz="1200" i="1" dirty="0" err="1"/>
              <a:t>aac</a:t>
            </a:r>
            <a:r>
              <a:rPr lang="it-IT" sz="1200" i="1" dirty="0"/>
              <a:t>(6’)</a:t>
            </a:r>
            <a:r>
              <a:rPr lang="it-IT" sz="1200" i="1" dirty="0" err="1"/>
              <a:t>Ib-cr</a:t>
            </a:r>
            <a:r>
              <a:rPr lang="it-IT" sz="1200" i="1" dirty="0"/>
              <a:t>, qnrB2 </a:t>
            </a:r>
            <a:r>
              <a:rPr lang="it-IT" sz="1200" dirty="0"/>
              <a:t>(</a:t>
            </a:r>
            <a:r>
              <a:rPr lang="it-IT" sz="1200" dirty="0" err="1"/>
              <a:t>patient</a:t>
            </a:r>
            <a:r>
              <a:rPr lang="it-IT" sz="1200" dirty="0"/>
              <a:t> #3), lane 12, </a:t>
            </a:r>
            <a:r>
              <a:rPr lang="it-IT" sz="1200" dirty="0" smtClean="0"/>
              <a:t>730-17 </a:t>
            </a:r>
            <a:r>
              <a:rPr lang="it-IT" sz="1200" i="1" dirty="0"/>
              <a:t>E. coli</a:t>
            </a:r>
            <a:r>
              <a:rPr lang="it-IT" sz="1200" dirty="0"/>
              <a:t>  </a:t>
            </a:r>
            <a:r>
              <a:rPr lang="it-IT" sz="1200" i="1" dirty="0"/>
              <a:t>bla</a:t>
            </a:r>
            <a:r>
              <a:rPr lang="it-IT" sz="1200" baseline="-25000" dirty="0"/>
              <a:t>KPC-2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TEM-1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OXA-1</a:t>
            </a:r>
            <a:r>
              <a:rPr lang="it-IT" sz="1200" dirty="0"/>
              <a:t>,</a:t>
            </a:r>
            <a:r>
              <a:rPr lang="it-IT" sz="1200" i="1" dirty="0"/>
              <a:t> </a:t>
            </a:r>
            <a:r>
              <a:rPr lang="it-IT" sz="1200" i="1" dirty="0" err="1"/>
              <a:t>aac</a:t>
            </a:r>
            <a:r>
              <a:rPr lang="it-IT" sz="1200" i="1" dirty="0"/>
              <a:t>(6’)</a:t>
            </a:r>
            <a:r>
              <a:rPr lang="it-IT" sz="1200" i="1" dirty="0" err="1"/>
              <a:t>Ib-cr</a:t>
            </a:r>
            <a:r>
              <a:rPr lang="it-IT" sz="1200" i="1" dirty="0"/>
              <a:t> </a:t>
            </a:r>
            <a:r>
              <a:rPr lang="it-IT" sz="1200" dirty="0"/>
              <a:t>(</a:t>
            </a:r>
            <a:r>
              <a:rPr lang="it-IT" sz="1200" dirty="0" err="1"/>
              <a:t>patient</a:t>
            </a:r>
            <a:r>
              <a:rPr lang="it-IT" sz="1200" dirty="0"/>
              <a:t> #2); lane 13, </a:t>
            </a:r>
            <a:r>
              <a:rPr lang="it-IT" sz="1200" dirty="0" smtClean="0"/>
              <a:t>731-17 </a:t>
            </a:r>
            <a:r>
              <a:rPr lang="it-IT" sz="1200" i="1" dirty="0"/>
              <a:t>E. coli</a:t>
            </a:r>
            <a:r>
              <a:rPr lang="it-IT" sz="1200" dirty="0"/>
              <a:t> </a:t>
            </a:r>
            <a:r>
              <a:rPr lang="it-IT" sz="1200" i="1" dirty="0"/>
              <a:t>bla</a:t>
            </a:r>
            <a:r>
              <a:rPr lang="it-IT" sz="1200" baseline="-25000" dirty="0"/>
              <a:t>KPC-2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TEM-1</a:t>
            </a:r>
            <a:r>
              <a:rPr lang="it-IT" sz="1200" dirty="0"/>
              <a:t>, </a:t>
            </a:r>
            <a:r>
              <a:rPr lang="it-IT" sz="1200" i="1" dirty="0"/>
              <a:t>bla</a:t>
            </a:r>
            <a:r>
              <a:rPr lang="it-IT" sz="1200" baseline="-25000" dirty="0"/>
              <a:t>OXA-1</a:t>
            </a:r>
            <a:r>
              <a:rPr lang="it-IT" sz="1200" dirty="0"/>
              <a:t>,</a:t>
            </a:r>
            <a:r>
              <a:rPr lang="it-IT" sz="1200" i="1" dirty="0"/>
              <a:t> </a:t>
            </a:r>
            <a:r>
              <a:rPr lang="it-IT" sz="1200" i="1" dirty="0" err="1"/>
              <a:t>aac</a:t>
            </a:r>
            <a:r>
              <a:rPr lang="it-IT" sz="1200" i="1" dirty="0"/>
              <a:t>(6’)</a:t>
            </a:r>
            <a:r>
              <a:rPr lang="it-IT" sz="1200" i="1" dirty="0" err="1"/>
              <a:t>Ib-cr</a:t>
            </a:r>
            <a:r>
              <a:rPr lang="it-IT" sz="1200" i="1" dirty="0"/>
              <a:t> </a:t>
            </a:r>
            <a:r>
              <a:rPr lang="it-IT" sz="1200" dirty="0"/>
              <a:t>(</a:t>
            </a:r>
            <a:r>
              <a:rPr lang="it-IT" sz="1200" dirty="0" err="1"/>
              <a:t>patient</a:t>
            </a:r>
            <a:r>
              <a:rPr lang="it-IT" sz="1200" dirty="0"/>
              <a:t> #2).</a:t>
            </a:r>
            <a:endParaRPr lang="de-DE" sz="1200" dirty="0"/>
          </a:p>
          <a:p>
            <a:endParaRPr lang="de-DE" sz="1200" dirty="0"/>
          </a:p>
        </p:txBody>
      </p:sp>
      <p:sp>
        <p:nvSpPr>
          <p:cNvPr id="58" name="Text Box 27"/>
          <p:cNvSpPr txBox="1">
            <a:spLocks noChangeArrowheads="1"/>
          </p:cNvSpPr>
          <p:nvPr/>
        </p:nvSpPr>
        <p:spPr bwMode="auto">
          <a:xfrm>
            <a:off x="1090773" y="3574427"/>
            <a:ext cx="52450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sz="800" dirty="0" smtClean="0">
                <a:latin typeface="+mn-lt"/>
              </a:rPr>
              <a:t>76.8 </a:t>
            </a:r>
            <a:r>
              <a:rPr lang="de-DE" sz="800" dirty="0" err="1" smtClean="0">
                <a:latin typeface="+mn-lt"/>
              </a:rPr>
              <a:t>kb</a:t>
            </a:r>
            <a:endParaRPr lang="de-DE" sz="800" dirty="0" smtClean="0">
              <a:latin typeface="+mn-lt"/>
            </a:endParaRP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auto">
          <a:xfrm>
            <a:off x="7344245" y="2164023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336.5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60" name="Text Box 21"/>
          <p:cNvSpPr txBox="1">
            <a:spLocks noChangeArrowheads="1"/>
          </p:cNvSpPr>
          <p:nvPr/>
        </p:nvSpPr>
        <p:spPr bwMode="auto">
          <a:xfrm>
            <a:off x="7348752" y="2310137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310.1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61" name="Text Box 22"/>
          <p:cNvSpPr txBox="1">
            <a:spLocks noChangeArrowheads="1"/>
          </p:cNvSpPr>
          <p:nvPr/>
        </p:nvSpPr>
        <p:spPr bwMode="auto">
          <a:xfrm>
            <a:off x="7348467" y="2686248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244.4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62" name="Text Box 23"/>
          <p:cNvSpPr txBox="1">
            <a:spLocks noChangeArrowheads="1"/>
          </p:cNvSpPr>
          <p:nvPr/>
        </p:nvSpPr>
        <p:spPr bwMode="auto">
          <a:xfrm>
            <a:off x="7347727" y="2841283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216.9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7344857" y="3030611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173.4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64" name="Text Box 25"/>
          <p:cNvSpPr txBox="1">
            <a:spLocks noChangeArrowheads="1"/>
          </p:cNvSpPr>
          <p:nvPr/>
        </p:nvSpPr>
        <p:spPr bwMode="auto">
          <a:xfrm>
            <a:off x="7344146" y="3274874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138.9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7398284" y="3543195"/>
            <a:ext cx="52450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78.2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7398284" y="3776471"/>
            <a:ext cx="52450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54.7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67" name="Text Box 24"/>
          <p:cNvSpPr txBox="1">
            <a:spLocks noChangeArrowheads="1"/>
          </p:cNvSpPr>
          <p:nvPr/>
        </p:nvSpPr>
        <p:spPr bwMode="auto">
          <a:xfrm>
            <a:off x="7343181" y="3148709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167.1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68" name="Text Box 29"/>
          <p:cNvSpPr txBox="1">
            <a:spLocks noChangeArrowheads="1"/>
          </p:cNvSpPr>
          <p:nvPr/>
        </p:nvSpPr>
        <p:spPr bwMode="auto">
          <a:xfrm>
            <a:off x="7399155" y="3915295"/>
            <a:ext cx="52450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33.3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69" name="Text Box 26"/>
          <p:cNvSpPr txBox="1">
            <a:spLocks noChangeArrowheads="1"/>
          </p:cNvSpPr>
          <p:nvPr/>
        </p:nvSpPr>
        <p:spPr bwMode="auto">
          <a:xfrm>
            <a:off x="7348143" y="3425766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104.5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7345522" y="1806985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398.4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71" name="Text Box 17"/>
          <p:cNvSpPr txBox="1">
            <a:spLocks noChangeArrowheads="1"/>
          </p:cNvSpPr>
          <p:nvPr/>
        </p:nvSpPr>
        <p:spPr bwMode="auto">
          <a:xfrm>
            <a:off x="7347370" y="973701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668.9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72" name="Text Box 18"/>
          <p:cNvSpPr txBox="1">
            <a:spLocks noChangeArrowheads="1"/>
          </p:cNvSpPr>
          <p:nvPr/>
        </p:nvSpPr>
        <p:spPr bwMode="auto">
          <a:xfrm>
            <a:off x="7345914" y="1619107"/>
            <a:ext cx="5822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n-lt"/>
              </a:rPr>
              <a:t>452.7 </a:t>
            </a:r>
            <a:r>
              <a:rPr lang="de-DE" altLang="de-DE" sz="800" dirty="0" err="1" smtClean="0">
                <a:latin typeface="+mn-lt"/>
              </a:rPr>
              <a:t>kb</a:t>
            </a:r>
            <a:endParaRPr lang="de-DE" altLang="de-DE" sz="800" dirty="0" smtClean="0">
              <a:latin typeface="+mn-lt"/>
            </a:endParaRPr>
          </a:p>
        </p:txBody>
      </p:sp>
      <p:sp>
        <p:nvSpPr>
          <p:cNvPr id="73" name="Text Box 18"/>
          <p:cNvSpPr txBox="1">
            <a:spLocks noChangeArrowheads="1"/>
          </p:cNvSpPr>
          <p:nvPr/>
        </p:nvSpPr>
        <p:spPr bwMode="auto">
          <a:xfrm>
            <a:off x="7373515" y="829105"/>
            <a:ext cx="55335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800" dirty="0">
                <a:latin typeface="+mn-lt"/>
              </a:rPr>
              <a:t>1135 </a:t>
            </a:r>
            <a:r>
              <a:rPr lang="de-DE" altLang="de-DE" sz="800" dirty="0" err="1">
                <a:latin typeface="+mn-lt"/>
              </a:rPr>
              <a:t>kb</a:t>
            </a:r>
            <a:endParaRPr lang="de-DE" altLang="de-DE" sz="800" dirty="0">
              <a:latin typeface="+mn-lt"/>
            </a:endParaRPr>
          </a:p>
        </p:txBody>
      </p:sp>
      <p:sp>
        <p:nvSpPr>
          <p:cNvPr id="74" name="Text Box 27"/>
          <p:cNvSpPr txBox="1">
            <a:spLocks noChangeArrowheads="1"/>
          </p:cNvSpPr>
          <p:nvPr/>
        </p:nvSpPr>
        <p:spPr bwMode="auto">
          <a:xfrm>
            <a:off x="7399871" y="3644539"/>
            <a:ext cx="52450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sz="800" dirty="0" smtClean="0">
                <a:latin typeface="+mn-lt"/>
              </a:rPr>
              <a:t>76.8 </a:t>
            </a:r>
            <a:r>
              <a:rPr lang="de-DE" sz="800" dirty="0" err="1" smtClean="0">
                <a:latin typeface="+mn-lt"/>
              </a:rPr>
              <a:t>kb</a:t>
            </a:r>
            <a:endParaRPr lang="de-DE" sz="800" dirty="0" smtClean="0">
              <a:latin typeface="+mn-lt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2308022" y="4225266"/>
            <a:ext cx="43904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1914904" y="4224688"/>
            <a:ext cx="381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3" name="Text Box 7"/>
          <p:cNvSpPr txBox="1">
            <a:spLocks noChangeArrowheads="1"/>
          </p:cNvSpPr>
          <p:nvPr/>
        </p:nvSpPr>
        <p:spPr bwMode="auto">
          <a:xfrm>
            <a:off x="2739113" y="4225310"/>
            <a:ext cx="49698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1b</a:t>
            </a: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3562490" y="4221611"/>
            <a:ext cx="381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1f</a:t>
            </a:r>
          </a:p>
        </p:txBody>
      </p:sp>
      <p:sp>
        <p:nvSpPr>
          <p:cNvPr id="56" name="Text Box 9"/>
          <p:cNvSpPr txBox="1">
            <a:spLocks noChangeArrowheads="1"/>
          </p:cNvSpPr>
          <p:nvPr/>
        </p:nvSpPr>
        <p:spPr bwMode="auto">
          <a:xfrm>
            <a:off x="3171500" y="4224144"/>
            <a:ext cx="536404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C1c</a:t>
            </a:r>
          </a:p>
        </p:txBody>
      </p: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3980676" y="4224144"/>
            <a:ext cx="381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C1f</a:t>
            </a:r>
          </a:p>
        </p:txBody>
      </p:sp>
      <p:sp>
        <p:nvSpPr>
          <p:cNvPr id="75" name="Text Box 11"/>
          <p:cNvSpPr txBox="1">
            <a:spLocks noChangeArrowheads="1"/>
          </p:cNvSpPr>
          <p:nvPr/>
        </p:nvSpPr>
        <p:spPr bwMode="auto">
          <a:xfrm>
            <a:off x="4714520" y="4224144"/>
            <a:ext cx="40262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1e</a:t>
            </a:r>
          </a:p>
        </p:txBody>
      </p:sp>
      <p:sp>
        <p:nvSpPr>
          <p:cNvPr id="76" name="Text Box 12"/>
          <p:cNvSpPr txBox="1">
            <a:spLocks noChangeArrowheads="1"/>
          </p:cNvSpPr>
          <p:nvPr/>
        </p:nvSpPr>
        <p:spPr bwMode="auto">
          <a:xfrm>
            <a:off x="1187624" y="4222746"/>
            <a:ext cx="811245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PFGE-type</a:t>
            </a:r>
          </a:p>
        </p:txBody>
      </p:sp>
      <p:sp>
        <p:nvSpPr>
          <p:cNvPr id="77" name="Text Box 15"/>
          <p:cNvSpPr txBox="1">
            <a:spLocks noChangeArrowheads="1"/>
          </p:cNvSpPr>
          <p:nvPr/>
        </p:nvSpPr>
        <p:spPr bwMode="auto">
          <a:xfrm>
            <a:off x="4346495" y="4225310"/>
            <a:ext cx="39983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C1d</a:t>
            </a:r>
          </a:p>
        </p:txBody>
      </p:sp>
      <p:sp>
        <p:nvSpPr>
          <p:cNvPr id="78" name="Text Box 41"/>
          <p:cNvSpPr txBox="1">
            <a:spLocks noChangeArrowheads="1"/>
          </p:cNvSpPr>
          <p:nvPr/>
        </p:nvSpPr>
        <p:spPr bwMode="auto">
          <a:xfrm>
            <a:off x="5163966" y="4224345"/>
            <a:ext cx="381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K1</a:t>
            </a:r>
          </a:p>
        </p:txBody>
      </p:sp>
      <p:sp>
        <p:nvSpPr>
          <p:cNvPr id="79" name="Text Box 44"/>
          <p:cNvSpPr txBox="1">
            <a:spLocks noChangeArrowheads="1"/>
          </p:cNvSpPr>
          <p:nvPr/>
        </p:nvSpPr>
        <p:spPr bwMode="auto">
          <a:xfrm>
            <a:off x="5508104" y="4224164"/>
            <a:ext cx="494882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K1a</a:t>
            </a:r>
          </a:p>
        </p:txBody>
      </p:sp>
      <p:sp>
        <p:nvSpPr>
          <p:cNvPr id="80" name="Text Box 45"/>
          <p:cNvSpPr txBox="1">
            <a:spLocks noChangeArrowheads="1"/>
          </p:cNvSpPr>
          <p:nvPr/>
        </p:nvSpPr>
        <p:spPr bwMode="auto">
          <a:xfrm>
            <a:off x="5970198" y="4223199"/>
            <a:ext cx="381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E1</a:t>
            </a:r>
          </a:p>
        </p:txBody>
      </p:sp>
      <p:sp>
        <p:nvSpPr>
          <p:cNvPr id="81" name="Text Box 49"/>
          <p:cNvSpPr txBox="1">
            <a:spLocks noChangeArrowheads="1"/>
          </p:cNvSpPr>
          <p:nvPr/>
        </p:nvSpPr>
        <p:spPr bwMode="auto">
          <a:xfrm>
            <a:off x="6356298" y="4221088"/>
            <a:ext cx="381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E2</a:t>
            </a:r>
          </a:p>
        </p:txBody>
      </p:sp>
      <p:sp>
        <p:nvSpPr>
          <p:cNvPr id="83" name="Text Box 49"/>
          <p:cNvSpPr txBox="1">
            <a:spLocks noChangeArrowheads="1"/>
          </p:cNvSpPr>
          <p:nvPr/>
        </p:nvSpPr>
        <p:spPr bwMode="auto">
          <a:xfrm>
            <a:off x="6756093" y="4221518"/>
            <a:ext cx="381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E3</a:t>
            </a:r>
          </a:p>
        </p:txBody>
      </p:sp>
    </p:spTree>
    <p:extLst>
      <p:ext uri="{BB962C8B-B14F-4D97-AF65-F5344CB8AC3E}">
        <p14:creationId xmlns:p14="http://schemas.microsoft.com/office/powerpoint/2010/main" val="2148080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rafik 9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3372" r="1061" b="20552"/>
          <a:stretch/>
        </p:blipFill>
        <p:spPr>
          <a:xfrm>
            <a:off x="295904" y="764703"/>
            <a:ext cx="4311549" cy="3167730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03" t="6459" r="1652" b="15106"/>
          <a:stretch/>
        </p:blipFill>
        <p:spPr>
          <a:xfrm>
            <a:off x="5038665" y="764702"/>
            <a:ext cx="3850225" cy="3167731"/>
          </a:xfrm>
          <a:prstGeom prst="rect">
            <a:avLst/>
          </a:prstGeom>
        </p:spPr>
      </p:pic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4550094" y="1240161"/>
            <a:ext cx="53893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668.9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4550094" y="1340467"/>
            <a:ext cx="53893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452.7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4548507" y="1435696"/>
            <a:ext cx="53893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smtClean="0">
                <a:latin typeface="+mj-lt"/>
              </a:rPr>
              <a:t>398.4 kb</a:t>
            </a:r>
          </a:p>
        </p:txBody>
      </p:sp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4550891" y="1591479"/>
            <a:ext cx="53893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336.5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11" name="Text Box 21"/>
          <p:cNvSpPr txBox="1">
            <a:spLocks noChangeArrowheads="1"/>
          </p:cNvSpPr>
          <p:nvPr/>
        </p:nvSpPr>
        <p:spPr bwMode="auto">
          <a:xfrm>
            <a:off x="4551739" y="1708646"/>
            <a:ext cx="53893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310.1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12" name="Text Box 22"/>
          <p:cNvSpPr txBox="1">
            <a:spLocks noChangeArrowheads="1"/>
          </p:cNvSpPr>
          <p:nvPr/>
        </p:nvSpPr>
        <p:spPr bwMode="auto">
          <a:xfrm>
            <a:off x="4548770" y="1935882"/>
            <a:ext cx="53893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244.4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4548030" y="2089870"/>
            <a:ext cx="53893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216.9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14" name="Text Box 24"/>
          <p:cNvSpPr txBox="1">
            <a:spLocks noChangeArrowheads="1"/>
          </p:cNvSpPr>
          <p:nvPr/>
        </p:nvSpPr>
        <p:spPr bwMode="auto">
          <a:xfrm>
            <a:off x="4548030" y="2289572"/>
            <a:ext cx="53893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173.4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4549735" y="2546434"/>
            <a:ext cx="53893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138.9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4548770" y="2780928"/>
            <a:ext cx="53893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104.5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4604226" y="2965202"/>
            <a:ext cx="48763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78.2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>
            <a:off x="4604226" y="3260164"/>
            <a:ext cx="48763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54.7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4604226" y="3488308"/>
            <a:ext cx="48763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33.3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20" name="Text Box 29"/>
          <p:cNvSpPr txBox="1">
            <a:spLocks noChangeArrowheads="1"/>
          </p:cNvSpPr>
          <p:nvPr/>
        </p:nvSpPr>
        <p:spPr bwMode="auto">
          <a:xfrm>
            <a:off x="4607401" y="3657724"/>
            <a:ext cx="48763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28.8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4550465" y="2389379"/>
            <a:ext cx="53893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167.1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4605813" y="3062443"/>
            <a:ext cx="48763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de-DE" sz="800" dirty="0" smtClean="0">
                <a:latin typeface="+mj-lt"/>
              </a:rPr>
              <a:t>76.8 </a:t>
            </a:r>
            <a:r>
              <a:rPr lang="de-DE" sz="800" dirty="0" err="1" smtClean="0">
                <a:latin typeface="+mj-lt"/>
              </a:rPr>
              <a:t>kb</a:t>
            </a:r>
            <a:endParaRPr lang="de-DE" sz="800" dirty="0" smtClean="0">
              <a:latin typeface="+mj-lt"/>
            </a:endParaRPr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4603112" y="3769863"/>
            <a:ext cx="48763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de-DE" altLang="de-DE" sz="800" dirty="0" smtClean="0">
                <a:latin typeface="+mj-lt"/>
              </a:rPr>
              <a:t>20.5 </a:t>
            </a:r>
            <a:r>
              <a:rPr lang="de-DE" altLang="de-DE" sz="800" dirty="0" err="1" smtClean="0">
                <a:latin typeface="+mj-lt"/>
              </a:rPr>
              <a:t>kb</a:t>
            </a:r>
            <a:endParaRPr lang="de-DE" altLang="de-DE" sz="800" dirty="0" smtClean="0">
              <a:latin typeface="+mj-lt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5403855" y="876187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6472241" y="877328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5072285" y="87623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de-DE" altLang="de-DE" sz="11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6112201" y="877775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</a:p>
        </p:txBody>
      </p:sp>
      <p:sp>
        <p:nvSpPr>
          <p:cNvPr id="29" name="Text Box 41"/>
          <p:cNvSpPr txBox="1">
            <a:spLocks noChangeArrowheads="1"/>
          </p:cNvSpPr>
          <p:nvPr/>
        </p:nvSpPr>
        <p:spPr bwMode="auto">
          <a:xfrm>
            <a:off x="6832281" y="874126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</a:p>
        </p:txBody>
      </p:sp>
      <p:sp>
        <p:nvSpPr>
          <p:cNvPr id="30" name="Text Box 44"/>
          <p:cNvSpPr txBox="1">
            <a:spLocks noChangeArrowheads="1"/>
          </p:cNvSpPr>
          <p:nvPr/>
        </p:nvSpPr>
        <p:spPr bwMode="auto">
          <a:xfrm>
            <a:off x="7192321" y="878249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8243971" y="877301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32" name="Text Box 41"/>
          <p:cNvSpPr txBox="1">
            <a:spLocks noChangeArrowheads="1"/>
          </p:cNvSpPr>
          <p:nvPr/>
        </p:nvSpPr>
        <p:spPr bwMode="auto">
          <a:xfrm>
            <a:off x="7552361" y="877301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</a:p>
        </p:txBody>
      </p:sp>
      <p:sp>
        <p:nvSpPr>
          <p:cNvPr id="33" name="Text Box 44"/>
          <p:cNvSpPr txBox="1">
            <a:spLocks noChangeArrowheads="1"/>
          </p:cNvSpPr>
          <p:nvPr/>
        </p:nvSpPr>
        <p:spPr bwMode="auto">
          <a:xfrm>
            <a:off x="7887001" y="8746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9060821" y="870477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endParaRPr lang="de-DE" altLang="de-DE" sz="11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8585873" y="877281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5733057" y="876153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323777" y="875714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e-DE" altLang="de-DE" sz="11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1024000" y="877301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70784" y="8746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1389645" y="876188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2474799" y="882538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6" name="Text Box 14"/>
          <p:cNvSpPr txBox="1">
            <a:spLocks noChangeArrowheads="1"/>
          </p:cNvSpPr>
          <p:nvPr/>
        </p:nvSpPr>
        <p:spPr bwMode="auto">
          <a:xfrm>
            <a:off x="1786189" y="872065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2127397" y="875714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8" name="Text Box 41"/>
          <p:cNvSpPr txBox="1">
            <a:spLocks noChangeArrowheads="1"/>
          </p:cNvSpPr>
          <p:nvPr/>
        </p:nvSpPr>
        <p:spPr bwMode="auto">
          <a:xfrm>
            <a:off x="2839279" y="87524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9" name="Text Box 44"/>
          <p:cNvSpPr txBox="1">
            <a:spLocks noChangeArrowheads="1"/>
          </p:cNvSpPr>
          <p:nvPr/>
        </p:nvSpPr>
        <p:spPr bwMode="auto">
          <a:xfrm>
            <a:off x="3226403" y="877945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0" name="Text Box 45"/>
          <p:cNvSpPr txBox="1">
            <a:spLocks noChangeArrowheads="1"/>
          </p:cNvSpPr>
          <p:nvPr/>
        </p:nvSpPr>
        <p:spPr bwMode="auto">
          <a:xfrm>
            <a:off x="3567619" y="875669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3946709" y="87524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52" name="Text Box 49"/>
          <p:cNvSpPr txBox="1">
            <a:spLocks noChangeArrowheads="1"/>
          </p:cNvSpPr>
          <p:nvPr/>
        </p:nvSpPr>
        <p:spPr bwMode="auto">
          <a:xfrm>
            <a:off x="4313099" y="877301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73" name="Text Box 8"/>
          <p:cNvSpPr txBox="1">
            <a:spLocks noChangeArrowheads="1"/>
          </p:cNvSpPr>
          <p:nvPr/>
        </p:nvSpPr>
        <p:spPr bwMode="auto">
          <a:xfrm>
            <a:off x="5451623" y="1072094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74" name="Text Box 11"/>
          <p:cNvSpPr txBox="1">
            <a:spLocks noChangeArrowheads="1"/>
          </p:cNvSpPr>
          <p:nvPr/>
        </p:nvSpPr>
        <p:spPr bwMode="auto">
          <a:xfrm>
            <a:off x="6479065" y="1073235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</a:t>
            </a:r>
          </a:p>
        </p:txBody>
      </p:sp>
      <p:sp>
        <p:nvSpPr>
          <p:cNvPr id="76" name="Text Box 14"/>
          <p:cNvSpPr txBox="1">
            <a:spLocks noChangeArrowheads="1"/>
          </p:cNvSpPr>
          <p:nvPr/>
        </p:nvSpPr>
        <p:spPr bwMode="auto">
          <a:xfrm>
            <a:off x="6171544" y="1073682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de-DE" altLang="de-DE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6888045" y="1070033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de-DE" altLang="de-DE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 Box 44"/>
          <p:cNvSpPr txBox="1">
            <a:spLocks noChangeArrowheads="1"/>
          </p:cNvSpPr>
          <p:nvPr/>
        </p:nvSpPr>
        <p:spPr bwMode="auto">
          <a:xfrm>
            <a:off x="7199145" y="1074156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</a:t>
            </a:r>
          </a:p>
        </p:txBody>
      </p:sp>
      <p:sp>
        <p:nvSpPr>
          <p:cNvPr id="79" name="Text Box 12"/>
          <p:cNvSpPr txBox="1">
            <a:spLocks noChangeArrowheads="1"/>
          </p:cNvSpPr>
          <p:nvPr/>
        </p:nvSpPr>
        <p:spPr bwMode="auto">
          <a:xfrm>
            <a:off x="8291739" y="1073208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de-DE" altLang="de-DE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 Box 41"/>
          <p:cNvSpPr txBox="1">
            <a:spLocks noChangeArrowheads="1"/>
          </p:cNvSpPr>
          <p:nvPr/>
        </p:nvSpPr>
        <p:spPr bwMode="auto">
          <a:xfrm>
            <a:off x="7593305" y="1073208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81" name="Text Box 44"/>
          <p:cNvSpPr txBox="1">
            <a:spLocks noChangeArrowheads="1"/>
          </p:cNvSpPr>
          <p:nvPr/>
        </p:nvSpPr>
        <p:spPr bwMode="auto">
          <a:xfrm>
            <a:off x="7893825" y="1070507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</a:t>
            </a:r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9067645" y="1066384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endParaRPr lang="de-DE" altLang="de-DE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 Box 12"/>
          <p:cNvSpPr txBox="1">
            <a:spLocks noChangeArrowheads="1"/>
          </p:cNvSpPr>
          <p:nvPr/>
        </p:nvSpPr>
        <p:spPr bwMode="auto">
          <a:xfrm>
            <a:off x="8592697" y="1073188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</a:t>
            </a:r>
          </a:p>
        </p:txBody>
      </p:sp>
      <p:sp>
        <p:nvSpPr>
          <p:cNvPr id="84" name="Text Box 8"/>
          <p:cNvSpPr txBox="1">
            <a:spLocks noChangeArrowheads="1"/>
          </p:cNvSpPr>
          <p:nvPr/>
        </p:nvSpPr>
        <p:spPr bwMode="auto">
          <a:xfrm>
            <a:off x="5739881" y="1072060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</a:t>
            </a: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330601" y="1071621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1030824" y="1073208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629352" y="1070507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</a:t>
            </a:r>
          </a:p>
        </p:txBody>
      </p:sp>
      <p:sp>
        <p:nvSpPr>
          <p:cNvPr id="88" name="Text Box 10"/>
          <p:cNvSpPr txBox="1">
            <a:spLocks noChangeArrowheads="1"/>
          </p:cNvSpPr>
          <p:nvPr/>
        </p:nvSpPr>
        <p:spPr bwMode="auto">
          <a:xfrm>
            <a:off x="1359069" y="1072095"/>
            <a:ext cx="374569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</a:t>
            </a:r>
          </a:p>
        </p:txBody>
      </p:sp>
      <p:sp>
        <p:nvSpPr>
          <p:cNvPr id="89" name="Text Box 11"/>
          <p:cNvSpPr txBox="1">
            <a:spLocks noChangeArrowheads="1"/>
          </p:cNvSpPr>
          <p:nvPr/>
        </p:nvSpPr>
        <p:spPr bwMode="auto">
          <a:xfrm>
            <a:off x="2481623" y="1078445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90" name="Text Box 14"/>
          <p:cNvSpPr txBox="1">
            <a:spLocks noChangeArrowheads="1"/>
          </p:cNvSpPr>
          <p:nvPr/>
        </p:nvSpPr>
        <p:spPr bwMode="auto">
          <a:xfrm>
            <a:off x="1786663" y="1067972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91" name="Text Box 15"/>
          <p:cNvSpPr txBox="1">
            <a:spLocks noChangeArrowheads="1"/>
          </p:cNvSpPr>
          <p:nvPr/>
        </p:nvSpPr>
        <p:spPr bwMode="auto">
          <a:xfrm>
            <a:off x="2103157" y="1071621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</a:t>
            </a:r>
          </a:p>
        </p:txBody>
      </p:sp>
      <p:sp>
        <p:nvSpPr>
          <p:cNvPr id="92" name="Text Box 41"/>
          <p:cNvSpPr txBox="1">
            <a:spLocks noChangeArrowheads="1"/>
          </p:cNvSpPr>
          <p:nvPr/>
        </p:nvSpPr>
        <p:spPr bwMode="auto">
          <a:xfrm>
            <a:off x="2805159" y="1071147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</a:t>
            </a:r>
          </a:p>
        </p:txBody>
      </p:sp>
      <p:sp>
        <p:nvSpPr>
          <p:cNvPr id="93" name="Text Box 44"/>
          <p:cNvSpPr txBox="1">
            <a:spLocks noChangeArrowheads="1"/>
          </p:cNvSpPr>
          <p:nvPr/>
        </p:nvSpPr>
        <p:spPr bwMode="auto">
          <a:xfrm>
            <a:off x="3233227" y="1073852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sp>
        <p:nvSpPr>
          <p:cNvPr id="94" name="Text Box 45"/>
          <p:cNvSpPr txBox="1">
            <a:spLocks noChangeArrowheads="1"/>
          </p:cNvSpPr>
          <p:nvPr/>
        </p:nvSpPr>
        <p:spPr bwMode="auto">
          <a:xfrm>
            <a:off x="3574443" y="1071576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</a:t>
            </a:r>
          </a:p>
        </p:txBody>
      </p:sp>
      <p:sp>
        <p:nvSpPr>
          <p:cNvPr id="95" name="Text Box 49"/>
          <p:cNvSpPr txBox="1">
            <a:spLocks noChangeArrowheads="1"/>
          </p:cNvSpPr>
          <p:nvPr/>
        </p:nvSpPr>
        <p:spPr bwMode="auto">
          <a:xfrm>
            <a:off x="3974251" y="1079098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de-DE" altLang="de-DE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feld 96"/>
          <p:cNvSpPr txBox="1"/>
          <p:nvPr/>
        </p:nvSpPr>
        <p:spPr>
          <a:xfrm>
            <a:off x="179512" y="4077072"/>
            <a:ext cx="878497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100" b="1" dirty="0"/>
              <a:t>Figure S2:</a:t>
            </a:r>
            <a:r>
              <a:rPr lang="it-IT" sz="1100" dirty="0"/>
              <a:t> </a:t>
            </a:r>
            <a:r>
              <a:rPr lang="it-IT" sz="1100" b="1" dirty="0" err="1"/>
              <a:t>Plasmid</a:t>
            </a:r>
            <a:r>
              <a:rPr lang="it-IT" sz="1100" b="1" dirty="0"/>
              <a:t> </a:t>
            </a:r>
            <a:r>
              <a:rPr lang="it-IT" sz="1100" b="1" dirty="0" err="1"/>
              <a:t>content</a:t>
            </a:r>
            <a:r>
              <a:rPr lang="it-IT" sz="1100" b="1" dirty="0"/>
              <a:t> </a:t>
            </a:r>
            <a:r>
              <a:rPr lang="it-IT" sz="1100" b="1" dirty="0" err="1"/>
              <a:t>obtained</a:t>
            </a:r>
            <a:r>
              <a:rPr lang="it-IT" sz="1100" b="1" dirty="0"/>
              <a:t> S1 </a:t>
            </a:r>
            <a:r>
              <a:rPr lang="it-IT" sz="1100" b="1" dirty="0" err="1"/>
              <a:t>nuclease</a:t>
            </a:r>
            <a:r>
              <a:rPr lang="it-IT" sz="1100" b="1" dirty="0"/>
              <a:t> </a:t>
            </a:r>
            <a:r>
              <a:rPr lang="it-IT" sz="1100" b="1" dirty="0" err="1"/>
              <a:t>restriction</a:t>
            </a:r>
            <a:r>
              <a:rPr lang="it-IT" sz="1100" b="1" dirty="0"/>
              <a:t> PFGE of </a:t>
            </a:r>
            <a:r>
              <a:rPr lang="it-IT" sz="1100" b="1" dirty="0" err="1" smtClean="0"/>
              <a:t>selected</a:t>
            </a:r>
            <a:r>
              <a:rPr lang="it-IT" sz="1100" b="1" dirty="0" smtClean="0"/>
              <a:t> </a:t>
            </a:r>
            <a:r>
              <a:rPr lang="it-IT" sz="1100" b="1" dirty="0" smtClean="0"/>
              <a:t>KPC-2-producing </a:t>
            </a:r>
            <a:r>
              <a:rPr lang="it-IT" sz="1100" b="1" dirty="0" err="1"/>
              <a:t>clinical</a:t>
            </a:r>
            <a:r>
              <a:rPr lang="it-IT" sz="1100" b="1" dirty="0"/>
              <a:t> </a:t>
            </a:r>
            <a:r>
              <a:rPr lang="it-IT" sz="1100" b="1" dirty="0" err="1"/>
              <a:t>donor</a:t>
            </a:r>
            <a:r>
              <a:rPr lang="it-IT" sz="1100" b="1" dirty="0"/>
              <a:t> </a:t>
            </a:r>
            <a:r>
              <a:rPr lang="it-IT" sz="1100" b="1" dirty="0" err="1"/>
              <a:t>isolates</a:t>
            </a:r>
            <a:r>
              <a:rPr lang="it-IT" sz="1100" b="1" dirty="0"/>
              <a:t> (D) and </a:t>
            </a:r>
            <a:r>
              <a:rPr lang="it-IT" sz="1100" b="1" dirty="0" err="1"/>
              <a:t>transconjugants</a:t>
            </a:r>
            <a:r>
              <a:rPr lang="it-IT" sz="1100" b="1" dirty="0"/>
              <a:t> (</a:t>
            </a:r>
            <a:r>
              <a:rPr lang="it-IT" sz="1100" b="1" dirty="0" err="1"/>
              <a:t>TCs</a:t>
            </a:r>
            <a:r>
              <a:rPr lang="it-IT" sz="1100" b="1" dirty="0"/>
              <a:t>).</a:t>
            </a:r>
            <a:endParaRPr lang="de-DE" sz="1100" dirty="0"/>
          </a:p>
          <a:p>
            <a:pPr algn="just"/>
            <a:r>
              <a:rPr lang="it-IT" sz="1100" dirty="0"/>
              <a:t>Lane M, </a:t>
            </a:r>
            <a:r>
              <a:rPr lang="it-IT" sz="1100" i="1" dirty="0"/>
              <a:t>Salmonella </a:t>
            </a:r>
            <a:r>
              <a:rPr lang="it-IT" sz="1100" dirty="0" err="1"/>
              <a:t>Braenderup</a:t>
            </a:r>
            <a:r>
              <a:rPr lang="it-IT" sz="1100" dirty="0"/>
              <a:t> H9812, </a:t>
            </a:r>
            <a:r>
              <a:rPr lang="it-IT" sz="1100" dirty="0" err="1"/>
              <a:t>XbaI-restricted</a:t>
            </a:r>
            <a:r>
              <a:rPr lang="it-IT" sz="1100" dirty="0"/>
              <a:t>; lane 1, </a:t>
            </a:r>
            <a:r>
              <a:rPr lang="it-IT" sz="1100" dirty="0" smtClean="0"/>
              <a:t>604-16 </a:t>
            </a:r>
            <a:r>
              <a:rPr lang="it-IT" sz="1100" i="1" dirty="0"/>
              <a:t>C. </a:t>
            </a:r>
            <a:r>
              <a:rPr lang="it-IT" sz="1100" i="1" dirty="0" err="1"/>
              <a:t>freundii</a:t>
            </a:r>
            <a:r>
              <a:rPr lang="it-IT" sz="1100" dirty="0"/>
              <a:t>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#1); lane 2, </a:t>
            </a:r>
            <a:r>
              <a:rPr lang="it-IT" sz="1100" dirty="0" smtClean="0"/>
              <a:t>604-16K1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#1); lane 3, </a:t>
            </a:r>
            <a:r>
              <a:rPr lang="it-IT" sz="1100" dirty="0" smtClean="0"/>
              <a:t>605-16 </a:t>
            </a:r>
            <a:r>
              <a:rPr lang="it-IT" sz="1100" i="1" dirty="0"/>
              <a:t>C. </a:t>
            </a:r>
            <a:r>
              <a:rPr lang="it-IT" sz="1100" i="1" dirty="0" err="1"/>
              <a:t>freundii</a:t>
            </a:r>
            <a:r>
              <a:rPr lang="it-IT" sz="1100" dirty="0"/>
              <a:t>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#2); lane 4, </a:t>
            </a:r>
            <a:r>
              <a:rPr lang="it-IT" sz="1100" dirty="0" smtClean="0"/>
              <a:t>605-16K1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#2); lane 5, </a:t>
            </a:r>
            <a:r>
              <a:rPr lang="it-IT" sz="1100" dirty="0" smtClean="0"/>
              <a:t>606-16 </a:t>
            </a:r>
            <a:r>
              <a:rPr lang="it-IT" sz="1100" i="1" dirty="0"/>
              <a:t>C. </a:t>
            </a:r>
            <a:r>
              <a:rPr lang="it-IT" sz="1100" i="1" dirty="0" err="1"/>
              <a:t>freundii</a:t>
            </a:r>
            <a:r>
              <a:rPr lang="it-IT" sz="1100" dirty="0"/>
              <a:t>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#3); lane 6, </a:t>
            </a:r>
            <a:r>
              <a:rPr lang="it-IT" sz="1100" dirty="0" smtClean="0"/>
              <a:t>606-16K3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#3); lane 7, </a:t>
            </a:r>
            <a:r>
              <a:rPr lang="it-IT" sz="1100" dirty="0" smtClean="0"/>
              <a:t>607-16 </a:t>
            </a:r>
            <a:r>
              <a:rPr lang="it-IT" sz="1100" i="1" dirty="0"/>
              <a:t>E. coli</a:t>
            </a:r>
            <a:r>
              <a:rPr lang="it-IT" sz="1100" dirty="0"/>
              <a:t>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#3); lane 8, </a:t>
            </a:r>
            <a:r>
              <a:rPr lang="it-IT" sz="1100" dirty="0" smtClean="0"/>
              <a:t>607-16K4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#3); lane 9, </a:t>
            </a:r>
            <a:r>
              <a:rPr lang="it-IT" sz="1100" dirty="0" smtClean="0"/>
              <a:t>608-16 </a:t>
            </a:r>
            <a:r>
              <a:rPr lang="it-IT" sz="1100" i="1" dirty="0"/>
              <a:t>C. </a:t>
            </a:r>
            <a:r>
              <a:rPr lang="it-IT" sz="1100" i="1" dirty="0" err="1"/>
              <a:t>freundii</a:t>
            </a:r>
            <a:r>
              <a:rPr lang="it-IT" sz="1100" dirty="0"/>
              <a:t>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#4); lane 10, </a:t>
            </a:r>
            <a:r>
              <a:rPr lang="it-IT" sz="1100" dirty="0" smtClean="0"/>
              <a:t>608-16K1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#4); lane 11+12, </a:t>
            </a:r>
            <a:r>
              <a:rPr lang="it-IT" sz="1100" dirty="0" smtClean="0"/>
              <a:t>752-16 </a:t>
            </a:r>
            <a:r>
              <a:rPr lang="it-IT" sz="1100" i="1" dirty="0"/>
              <a:t>C. </a:t>
            </a:r>
            <a:r>
              <a:rPr lang="it-IT" sz="1100" i="1" dirty="0" err="1"/>
              <a:t>freundii</a:t>
            </a:r>
            <a:r>
              <a:rPr lang="it-IT" sz="1100" dirty="0"/>
              <a:t>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#5); lane 13, </a:t>
            </a:r>
            <a:r>
              <a:rPr lang="it-IT" sz="1100" dirty="0" smtClean="0"/>
              <a:t>752-16K2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#5); </a:t>
            </a:r>
            <a:r>
              <a:rPr lang="it-IT" sz="1100" dirty="0" smtClean="0"/>
              <a:t>lane </a:t>
            </a:r>
            <a:r>
              <a:rPr lang="it-IT" sz="1100" dirty="0"/>
              <a:t>14, </a:t>
            </a:r>
            <a:r>
              <a:rPr lang="it-IT" sz="1100" dirty="0" smtClean="0"/>
              <a:t>611-16 </a:t>
            </a:r>
            <a:r>
              <a:rPr lang="it-IT" sz="1100" i="1" dirty="0"/>
              <a:t>C. </a:t>
            </a:r>
            <a:r>
              <a:rPr lang="it-IT" sz="1100" i="1" dirty="0" err="1"/>
              <a:t>freundii</a:t>
            </a:r>
            <a:r>
              <a:rPr lang="it-IT" sz="1100" dirty="0"/>
              <a:t>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#6); lane 15, </a:t>
            </a:r>
            <a:r>
              <a:rPr lang="it-IT" sz="1100" dirty="0" smtClean="0"/>
              <a:t>611-16K1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#6); lane 16, </a:t>
            </a:r>
            <a:r>
              <a:rPr lang="it-IT" sz="1100" dirty="0" smtClean="0"/>
              <a:t>827-16 </a:t>
            </a:r>
            <a:r>
              <a:rPr lang="it-IT" sz="1100" i="1" dirty="0"/>
              <a:t>C. </a:t>
            </a:r>
            <a:r>
              <a:rPr lang="it-IT" sz="1100" i="1" dirty="0" err="1"/>
              <a:t>freundii</a:t>
            </a:r>
            <a:r>
              <a:rPr lang="it-IT" sz="1100" dirty="0"/>
              <a:t>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#7); lane 17, </a:t>
            </a:r>
            <a:r>
              <a:rPr lang="it-IT" sz="1100" dirty="0" smtClean="0"/>
              <a:t>827-16K3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#7), lane 18, </a:t>
            </a:r>
            <a:r>
              <a:rPr lang="it-IT" sz="1100" dirty="0" smtClean="0"/>
              <a:t>828-16-1 </a:t>
            </a:r>
            <a:r>
              <a:rPr lang="it-IT" sz="1100" i="1" dirty="0"/>
              <a:t>C. </a:t>
            </a:r>
            <a:r>
              <a:rPr lang="it-IT" sz="1100" i="1" dirty="0" err="1"/>
              <a:t>freundii</a:t>
            </a:r>
            <a:r>
              <a:rPr lang="it-IT" sz="1100" dirty="0"/>
              <a:t>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#7); lane 19, </a:t>
            </a:r>
            <a:r>
              <a:rPr lang="it-IT" sz="1100" dirty="0" smtClean="0"/>
              <a:t>828-16-1K2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#7); lane 20, </a:t>
            </a:r>
            <a:r>
              <a:rPr lang="it-IT" sz="1100" dirty="0" smtClean="0"/>
              <a:t>829-16 </a:t>
            </a:r>
            <a:r>
              <a:rPr lang="it-IT" sz="1100" i="1" dirty="0"/>
              <a:t>K. </a:t>
            </a:r>
            <a:r>
              <a:rPr lang="it-IT" sz="1100" i="1" dirty="0" err="1" smtClean="0"/>
              <a:t>oxytoca</a:t>
            </a:r>
            <a:r>
              <a:rPr lang="it-IT" sz="1100" dirty="0" smtClean="0"/>
              <a:t>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#7); lane 21, </a:t>
            </a:r>
            <a:r>
              <a:rPr lang="it-IT" sz="1100" dirty="0" smtClean="0"/>
              <a:t>829-16K4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#7</a:t>
            </a:r>
            <a:r>
              <a:rPr lang="it-IT" sz="1100" dirty="0" smtClean="0"/>
              <a:t>); </a:t>
            </a:r>
            <a:r>
              <a:rPr lang="it-IT" sz="1100" dirty="0" err="1" smtClean="0"/>
              <a:t>red</a:t>
            </a:r>
            <a:r>
              <a:rPr lang="it-IT" sz="1100" dirty="0" smtClean="0"/>
              <a:t> </a:t>
            </a:r>
            <a:r>
              <a:rPr lang="it-IT" sz="1100" dirty="0" err="1" smtClean="0"/>
              <a:t>arrows</a:t>
            </a:r>
            <a:r>
              <a:rPr lang="it-IT" sz="1100" dirty="0" smtClean="0"/>
              <a:t> </a:t>
            </a:r>
            <a:r>
              <a:rPr lang="it-IT" sz="1100" dirty="0" err="1" smtClean="0"/>
              <a:t>label</a:t>
            </a:r>
            <a:r>
              <a:rPr lang="it-IT" sz="1100" dirty="0" smtClean="0"/>
              <a:t> the position of the </a:t>
            </a:r>
            <a:r>
              <a:rPr lang="it-IT" sz="1100" i="1" dirty="0" smtClean="0"/>
              <a:t>bla</a:t>
            </a:r>
            <a:r>
              <a:rPr lang="it-IT" sz="1100" baseline="-25000" dirty="0" smtClean="0"/>
              <a:t>KPC-2</a:t>
            </a:r>
            <a:r>
              <a:rPr lang="it-IT" sz="1100" dirty="0" smtClean="0"/>
              <a:t>-carrying </a:t>
            </a:r>
            <a:r>
              <a:rPr lang="it-IT" sz="1100" dirty="0" err="1" smtClean="0"/>
              <a:t>plasmids</a:t>
            </a:r>
            <a:r>
              <a:rPr lang="it-IT" sz="1100" dirty="0" smtClean="0"/>
              <a:t>. </a:t>
            </a:r>
            <a:endParaRPr lang="de-DE" sz="1100" dirty="0"/>
          </a:p>
          <a:p>
            <a:pPr algn="just"/>
            <a:endParaRPr lang="de-DE" sz="1100" dirty="0"/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107504" y="3164821"/>
            <a:ext cx="18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 Verbindung mit Pfeil 71"/>
          <p:cNvCxnSpPr/>
          <p:nvPr/>
        </p:nvCxnSpPr>
        <p:spPr>
          <a:xfrm rot="10800000">
            <a:off x="4200238" y="3212975"/>
            <a:ext cx="18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rot="10800000">
            <a:off x="8840554" y="3112679"/>
            <a:ext cx="18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mit Pfeil 95"/>
          <p:cNvCxnSpPr/>
          <p:nvPr/>
        </p:nvCxnSpPr>
        <p:spPr>
          <a:xfrm>
            <a:off x="5220521" y="3204576"/>
            <a:ext cx="18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465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89" t="3719" r="7854" b="21169"/>
          <a:stretch/>
        </p:blipFill>
        <p:spPr>
          <a:xfrm>
            <a:off x="395536" y="188640"/>
            <a:ext cx="4601255" cy="3024133"/>
          </a:xfrm>
          <a:prstGeom prst="rect">
            <a:avLst/>
          </a:prstGeom>
        </p:spPr>
      </p:pic>
      <p:sp>
        <p:nvSpPr>
          <p:cNvPr id="9" name="Text Box 97"/>
          <p:cNvSpPr txBox="1">
            <a:spLocks noChangeArrowheads="1"/>
          </p:cNvSpPr>
          <p:nvPr/>
        </p:nvSpPr>
        <p:spPr bwMode="auto">
          <a:xfrm>
            <a:off x="5184894" y="1459384"/>
            <a:ext cx="5746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>
                <a:latin typeface="Times New Roman" pitchFamily="18" charset="0"/>
              </a:rPr>
              <a:t>7200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r>
              <a:rPr lang="de-DE" altLang="de-DE" sz="800" dirty="0">
                <a:latin typeface="Times New Roman" pitchFamily="18" charset="0"/>
              </a:rPr>
              <a:t> </a:t>
            </a:r>
          </a:p>
        </p:txBody>
      </p:sp>
      <p:sp>
        <p:nvSpPr>
          <p:cNvPr id="10" name="Text Box 98"/>
          <p:cNvSpPr txBox="1">
            <a:spLocks noChangeArrowheads="1"/>
          </p:cNvSpPr>
          <p:nvPr/>
        </p:nvSpPr>
        <p:spPr bwMode="auto">
          <a:xfrm>
            <a:off x="5156319" y="703238"/>
            <a:ext cx="617538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>
                <a:latin typeface="Times New Roman" pitchFamily="18" charset="0"/>
              </a:rPr>
              <a:t>53000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endParaRPr lang="de-DE" altLang="de-DE" sz="800" dirty="0">
              <a:latin typeface="Times New Roman" pitchFamily="18" charset="0"/>
            </a:endParaRPr>
          </a:p>
        </p:txBody>
      </p:sp>
      <p:sp>
        <p:nvSpPr>
          <p:cNvPr id="11" name="Text Box 100"/>
          <p:cNvSpPr txBox="1">
            <a:spLocks noChangeArrowheads="1"/>
          </p:cNvSpPr>
          <p:nvPr/>
        </p:nvSpPr>
        <p:spPr bwMode="auto">
          <a:xfrm>
            <a:off x="5188056" y="2702965"/>
            <a:ext cx="5746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>
                <a:latin typeface="Times New Roman" pitchFamily="18" charset="0"/>
              </a:rPr>
              <a:t>2100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r>
              <a:rPr lang="de-DE" altLang="de-DE" sz="800" dirty="0">
                <a:latin typeface="Times New Roman" pitchFamily="18" charset="0"/>
              </a:rPr>
              <a:t> </a:t>
            </a:r>
          </a:p>
        </p:txBody>
      </p:sp>
      <p:sp>
        <p:nvSpPr>
          <p:cNvPr id="12" name="Text Box 101"/>
          <p:cNvSpPr txBox="1">
            <a:spLocks noChangeArrowheads="1"/>
          </p:cNvSpPr>
          <p:nvPr/>
        </p:nvSpPr>
        <p:spPr bwMode="auto">
          <a:xfrm>
            <a:off x="5184894" y="1565746"/>
            <a:ext cx="57626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>
                <a:latin typeface="Times New Roman" pitchFamily="18" charset="0"/>
              </a:rPr>
              <a:t>6000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endParaRPr lang="de-DE" altLang="de-DE" sz="800" dirty="0">
              <a:latin typeface="Times New Roman" pitchFamily="18" charset="0"/>
            </a:endParaRPr>
          </a:p>
        </p:txBody>
      </p:sp>
      <p:sp>
        <p:nvSpPr>
          <p:cNvPr id="13" name="Text Box 102"/>
          <p:cNvSpPr txBox="1">
            <a:spLocks noChangeArrowheads="1"/>
          </p:cNvSpPr>
          <p:nvPr/>
        </p:nvSpPr>
        <p:spPr bwMode="auto">
          <a:xfrm>
            <a:off x="5183307" y="2296973"/>
            <a:ext cx="5746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>
                <a:latin typeface="Times New Roman" pitchFamily="18" charset="0"/>
              </a:rPr>
              <a:t>3000 bp </a:t>
            </a:r>
          </a:p>
        </p:txBody>
      </p:sp>
      <p:sp>
        <p:nvSpPr>
          <p:cNvPr id="14" name="Text Box 103"/>
          <p:cNvSpPr txBox="1">
            <a:spLocks noChangeArrowheads="1"/>
          </p:cNvSpPr>
          <p:nvPr/>
        </p:nvSpPr>
        <p:spPr bwMode="auto">
          <a:xfrm>
            <a:off x="5186536" y="1885587"/>
            <a:ext cx="57626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>
                <a:latin typeface="Times New Roman" pitchFamily="18" charset="0"/>
              </a:rPr>
              <a:t>3900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endParaRPr lang="de-DE" altLang="de-DE" sz="800" dirty="0">
              <a:latin typeface="Times New Roman" pitchFamily="18" charset="0"/>
            </a:endParaRPr>
          </a:p>
        </p:txBody>
      </p:sp>
      <p:sp>
        <p:nvSpPr>
          <p:cNvPr id="15" name="Text Box 104"/>
          <p:cNvSpPr txBox="1">
            <a:spLocks noChangeArrowheads="1"/>
          </p:cNvSpPr>
          <p:nvPr/>
        </p:nvSpPr>
        <p:spPr bwMode="auto">
          <a:xfrm>
            <a:off x="5186482" y="1678297"/>
            <a:ext cx="5746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>
                <a:latin typeface="Times New Roman" pitchFamily="18" charset="0"/>
              </a:rPr>
              <a:t>5550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r>
              <a:rPr lang="de-DE" altLang="de-DE" sz="800" dirty="0">
                <a:latin typeface="Times New Roman" pitchFamily="18" charset="0"/>
              </a:rPr>
              <a:t> </a:t>
            </a:r>
          </a:p>
        </p:txBody>
      </p:sp>
      <p:sp>
        <p:nvSpPr>
          <p:cNvPr id="16" name="Line 105"/>
          <p:cNvSpPr>
            <a:spLocks noChangeShapeType="1"/>
          </p:cNvSpPr>
          <p:nvPr/>
        </p:nvSpPr>
        <p:spPr bwMode="auto">
          <a:xfrm>
            <a:off x="5056253" y="281363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" name="Text Box 106"/>
          <p:cNvSpPr txBox="1">
            <a:spLocks noChangeArrowheads="1"/>
          </p:cNvSpPr>
          <p:nvPr/>
        </p:nvSpPr>
        <p:spPr bwMode="auto">
          <a:xfrm>
            <a:off x="5183361" y="1782494"/>
            <a:ext cx="5746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>
                <a:latin typeface="Times New Roman" pitchFamily="18" charset="0"/>
              </a:rPr>
              <a:t>5100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r>
              <a:rPr lang="de-DE" altLang="de-DE" sz="800" dirty="0">
                <a:latin typeface="Times New Roman" pitchFamily="18" charset="0"/>
              </a:rPr>
              <a:t> </a:t>
            </a:r>
          </a:p>
        </p:txBody>
      </p:sp>
      <p:sp>
        <p:nvSpPr>
          <p:cNvPr id="18" name="Line 107"/>
          <p:cNvSpPr>
            <a:spLocks noChangeShapeType="1"/>
          </p:cNvSpPr>
          <p:nvPr/>
        </p:nvSpPr>
        <p:spPr bwMode="auto">
          <a:xfrm>
            <a:off x="5056560" y="1580034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9" name="Line 109"/>
          <p:cNvSpPr>
            <a:spLocks noChangeShapeType="1"/>
          </p:cNvSpPr>
          <p:nvPr/>
        </p:nvSpPr>
        <p:spPr bwMode="auto">
          <a:xfrm>
            <a:off x="5054719" y="811188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0" name="Line 110"/>
          <p:cNvSpPr>
            <a:spLocks noChangeShapeType="1"/>
          </p:cNvSpPr>
          <p:nvPr/>
        </p:nvSpPr>
        <p:spPr bwMode="auto">
          <a:xfrm>
            <a:off x="5056560" y="1670521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1" name="Line 111"/>
          <p:cNvSpPr>
            <a:spLocks noChangeShapeType="1"/>
          </p:cNvSpPr>
          <p:nvPr/>
        </p:nvSpPr>
        <p:spPr bwMode="auto">
          <a:xfrm>
            <a:off x="5051544" y="1996739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2" name="Line 112"/>
          <p:cNvSpPr>
            <a:spLocks noChangeShapeType="1"/>
          </p:cNvSpPr>
          <p:nvPr/>
        </p:nvSpPr>
        <p:spPr bwMode="auto">
          <a:xfrm>
            <a:off x="5054848" y="2552204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3" name="Line 113"/>
          <p:cNvSpPr>
            <a:spLocks noChangeShapeType="1"/>
          </p:cNvSpPr>
          <p:nvPr/>
        </p:nvSpPr>
        <p:spPr bwMode="auto">
          <a:xfrm>
            <a:off x="5057006" y="2425561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" name="Line 114"/>
          <p:cNvSpPr>
            <a:spLocks noChangeShapeType="1"/>
          </p:cNvSpPr>
          <p:nvPr/>
        </p:nvSpPr>
        <p:spPr bwMode="auto">
          <a:xfrm rot="21240000">
            <a:off x="5050261" y="1792597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5" name="Line 115"/>
          <p:cNvSpPr>
            <a:spLocks noChangeShapeType="1"/>
          </p:cNvSpPr>
          <p:nvPr/>
        </p:nvSpPr>
        <p:spPr bwMode="auto">
          <a:xfrm rot="360000">
            <a:off x="5050261" y="1859272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6" name="Text Box 116"/>
          <p:cNvSpPr txBox="1">
            <a:spLocks noChangeArrowheads="1"/>
          </p:cNvSpPr>
          <p:nvPr/>
        </p:nvSpPr>
        <p:spPr bwMode="auto">
          <a:xfrm>
            <a:off x="5184006" y="2439848"/>
            <a:ext cx="5746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>
                <a:latin typeface="Times New Roman" pitchFamily="18" charset="0"/>
              </a:rPr>
              <a:t>2700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r>
              <a:rPr lang="de-DE" altLang="de-DE" sz="800" dirty="0">
                <a:latin typeface="Times New Roman" pitchFamily="18" charset="0"/>
              </a:rPr>
              <a:t> </a:t>
            </a:r>
          </a:p>
        </p:txBody>
      </p:sp>
      <p:sp>
        <p:nvSpPr>
          <p:cNvPr id="27" name="Text Box 98"/>
          <p:cNvSpPr txBox="1">
            <a:spLocks noChangeArrowheads="1"/>
          </p:cNvSpPr>
          <p:nvPr/>
        </p:nvSpPr>
        <p:spPr bwMode="auto">
          <a:xfrm>
            <a:off x="5146794" y="601638"/>
            <a:ext cx="617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>
                <a:latin typeface="Times New Roman" pitchFamily="18" charset="0"/>
              </a:rPr>
              <a:t>90000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endParaRPr lang="de-DE" altLang="de-DE" sz="800" dirty="0">
              <a:latin typeface="Times New Roman" pitchFamily="18" charset="0"/>
            </a:endParaRPr>
          </a:p>
        </p:txBody>
      </p:sp>
      <p:sp>
        <p:nvSpPr>
          <p:cNvPr id="28" name="Line 109"/>
          <p:cNvSpPr>
            <a:spLocks noChangeShapeType="1"/>
          </p:cNvSpPr>
          <p:nvPr/>
        </p:nvSpPr>
        <p:spPr bwMode="auto">
          <a:xfrm>
            <a:off x="5051544" y="70957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1146013" y="324732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781224" y="324732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Text Box 7"/>
          <p:cNvSpPr txBox="1">
            <a:spLocks noChangeArrowheads="1"/>
          </p:cNvSpPr>
          <p:nvPr/>
        </p:nvSpPr>
        <p:spPr bwMode="auto">
          <a:xfrm>
            <a:off x="1511111" y="324732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2" name="Text Box 8"/>
          <p:cNvSpPr txBox="1">
            <a:spLocks noChangeArrowheads="1"/>
          </p:cNvSpPr>
          <p:nvPr/>
        </p:nvSpPr>
        <p:spPr bwMode="auto">
          <a:xfrm>
            <a:off x="2235631" y="319969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1867191" y="324745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2579629" y="319983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3667894" y="319983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367074" y="321557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M1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2950513" y="319956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de-DE" altLang="de-DE" sz="11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3314204" y="324732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39" name="Text Box 41"/>
          <p:cNvSpPr txBox="1">
            <a:spLocks noChangeArrowheads="1"/>
          </p:cNvSpPr>
          <p:nvPr/>
        </p:nvSpPr>
        <p:spPr bwMode="auto">
          <a:xfrm>
            <a:off x="3976886" y="323131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40" name="Text Box 49"/>
          <p:cNvSpPr txBox="1">
            <a:spLocks noChangeArrowheads="1"/>
          </p:cNvSpPr>
          <p:nvPr/>
        </p:nvSpPr>
        <p:spPr bwMode="auto">
          <a:xfrm>
            <a:off x="4692898" y="32454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M2</a:t>
            </a:r>
          </a:p>
        </p:txBody>
      </p:sp>
      <p:sp>
        <p:nvSpPr>
          <p:cNvPr id="42" name="Text Box 12"/>
          <p:cNvSpPr txBox="1">
            <a:spLocks noChangeArrowheads="1"/>
          </p:cNvSpPr>
          <p:nvPr/>
        </p:nvSpPr>
        <p:spPr bwMode="auto">
          <a:xfrm>
            <a:off x="4336926" y="319956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M1</a:t>
            </a:r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5151406" y="485056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M1</a:t>
            </a:r>
          </a:p>
        </p:txBody>
      </p:sp>
      <p:pic>
        <p:nvPicPr>
          <p:cNvPr id="44" name="Grafik 4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05" t="2122" r="3110" b="17383"/>
          <a:stretch/>
        </p:blipFill>
        <p:spPr>
          <a:xfrm>
            <a:off x="395536" y="3356992"/>
            <a:ext cx="4620265" cy="3219183"/>
          </a:xfrm>
          <a:prstGeom prst="rect">
            <a:avLst/>
          </a:prstGeom>
        </p:spPr>
      </p:pic>
      <p:sp>
        <p:nvSpPr>
          <p:cNvPr id="45" name="Text Box 5"/>
          <p:cNvSpPr txBox="1">
            <a:spLocks noChangeArrowheads="1"/>
          </p:cNvSpPr>
          <p:nvPr/>
        </p:nvSpPr>
        <p:spPr bwMode="auto">
          <a:xfrm>
            <a:off x="1163322" y="3577792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811233" y="3577792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1515720" y="3577792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2221190" y="3579379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1859100" y="3577805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2577888" y="3579393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1" name="Text Box 11"/>
          <p:cNvSpPr txBox="1">
            <a:spLocks noChangeArrowheads="1"/>
          </p:cNvSpPr>
          <p:nvPr/>
        </p:nvSpPr>
        <p:spPr bwMode="auto">
          <a:xfrm>
            <a:off x="3666153" y="3579393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371683" y="3587317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M1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2948772" y="3573016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de-DE" altLang="de-DE" sz="11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312463" y="3577792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55" name="Text Box 41"/>
          <p:cNvSpPr txBox="1">
            <a:spLocks noChangeArrowheads="1"/>
          </p:cNvSpPr>
          <p:nvPr/>
        </p:nvSpPr>
        <p:spPr bwMode="auto">
          <a:xfrm>
            <a:off x="3975145" y="3582541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</a:p>
        </p:txBody>
      </p:sp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4692812" y="35776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M2</a:t>
            </a: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4335185" y="3579366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11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M1</a:t>
            </a:r>
          </a:p>
        </p:txBody>
      </p:sp>
      <p:sp>
        <p:nvSpPr>
          <p:cNvPr id="58" name="Text Box 97"/>
          <p:cNvSpPr txBox="1">
            <a:spLocks noChangeArrowheads="1"/>
          </p:cNvSpPr>
          <p:nvPr/>
        </p:nvSpPr>
        <p:spPr bwMode="auto">
          <a:xfrm>
            <a:off x="5187127" y="4893013"/>
            <a:ext cx="5746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 smtClean="0">
                <a:latin typeface="Times New Roman" pitchFamily="18" charset="0"/>
              </a:rPr>
              <a:t>7000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r>
              <a:rPr lang="de-DE" altLang="de-DE" sz="800" dirty="0">
                <a:latin typeface="Times New Roman" pitchFamily="18" charset="0"/>
              </a:rPr>
              <a:t> </a:t>
            </a:r>
          </a:p>
        </p:txBody>
      </p:sp>
      <p:sp>
        <p:nvSpPr>
          <p:cNvPr id="59" name="Text Box 98"/>
          <p:cNvSpPr txBox="1">
            <a:spLocks noChangeArrowheads="1"/>
          </p:cNvSpPr>
          <p:nvPr/>
        </p:nvSpPr>
        <p:spPr bwMode="auto">
          <a:xfrm>
            <a:off x="5133152" y="4725144"/>
            <a:ext cx="617538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 smtClean="0">
                <a:latin typeface="Times New Roman" pitchFamily="18" charset="0"/>
              </a:rPr>
              <a:t>10000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endParaRPr lang="de-DE" altLang="de-DE" sz="800" dirty="0">
              <a:latin typeface="Times New Roman" pitchFamily="18" charset="0"/>
            </a:endParaRPr>
          </a:p>
        </p:txBody>
      </p:sp>
      <p:sp>
        <p:nvSpPr>
          <p:cNvPr id="60" name="Text Box 100"/>
          <p:cNvSpPr txBox="1">
            <a:spLocks noChangeArrowheads="1"/>
          </p:cNvSpPr>
          <p:nvPr/>
        </p:nvSpPr>
        <p:spPr bwMode="auto">
          <a:xfrm>
            <a:off x="5183939" y="6133051"/>
            <a:ext cx="57467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 smtClean="0">
                <a:latin typeface="Times New Roman" pitchFamily="18" charset="0"/>
              </a:rPr>
              <a:t>1500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r>
              <a:rPr lang="de-DE" altLang="de-DE" sz="800" dirty="0">
                <a:latin typeface="Times New Roman" pitchFamily="18" charset="0"/>
              </a:rPr>
              <a:t> </a:t>
            </a:r>
          </a:p>
        </p:txBody>
      </p:sp>
      <p:sp>
        <p:nvSpPr>
          <p:cNvPr id="61" name="Text Box 101"/>
          <p:cNvSpPr txBox="1">
            <a:spLocks noChangeArrowheads="1"/>
          </p:cNvSpPr>
          <p:nvPr/>
        </p:nvSpPr>
        <p:spPr bwMode="auto">
          <a:xfrm>
            <a:off x="5187127" y="5110799"/>
            <a:ext cx="57626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 smtClean="0">
                <a:latin typeface="Times New Roman" pitchFamily="18" charset="0"/>
              </a:rPr>
              <a:t>5000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endParaRPr lang="de-DE" altLang="de-DE" sz="800" dirty="0">
              <a:latin typeface="Times New Roman" pitchFamily="18" charset="0"/>
            </a:endParaRPr>
          </a:p>
        </p:txBody>
      </p:sp>
      <p:sp>
        <p:nvSpPr>
          <p:cNvPr id="62" name="Text Box 102"/>
          <p:cNvSpPr txBox="1">
            <a:spLocks noChangeArrowheads="1"/>
          </p:cNvSpPr>
          <p:nvPr/>
        </p:nvSpPr>
        <p:spPr bwMode="auto">
          <a:xfrm>
            <a:off x="5185540" y="5429322"/>
            <a:ext cx="5746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>
                <a:latin typeface="Times New Roman" pitchFamily="18" charset="0"/>
              </a:rPr>
              <a:t>3000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r>
              <a:rPr lang="de-DE" altLang="de-DE" sz="800" dirty="0">
                <a:latin typeface="Times New Roman" pitchFamily="18" charset="0"/>
              </a:rPr>
              <a:t> </a:t>
            </a:r>
          </a:p>
        </p:txBody>
      </p:sp>
      <p:sp>
        <p:nvSpPr>
          <p:cNvPr id="63" name="Text Box 103"/>
          <p:cNvSpPr txBox="1">
            <a:spLocks noChangeArrowheads="1"/>
          </p:cNvSpPr>
          <p:nvPr/>
        </p:nvSpPr>
        <p:spPr bwMode="auto">
          <a:xfrm>
            <a:off x="5185540" y="5253502"/>
            <a:ext cx="57626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 smtClean="0">
                <a:latin typeface="Times New Roman" pitchFamily="18" charset="0"/>
              </a:rPr>
              <a:t>4000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endParaRPr lang="de-DE" altLang="de-DE" sz="800" dirty="0">
              <a:latin typeface="Times New Roman" pitchFamily="18" charset="0"/>
            </a:endParaRPr>
          </a:p>
        </p:txBody>
      </p:sp>
      <p:sp>
        <p:nvSpPr>
          <p:cNvPr id="64" name="Line 105"/>
          <p:cNvSpPr>
            <a:spLocks noChangeShapeType="1"/>
          </p:cNvSpPr>
          <p:nvPr/>
        </p:nvSpPr>
        <p:spPr bwMode="auto">
          <a:xfrm>
            <a:off x="5052136" y="6239472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5" name="Line 107"/>
          <p:cNvSpPr>
            <a:spLocks noChangeShapeType="1"/>
          </p:cNvSpPr>
          <p:nvPr/>
        </p:nvSpPr>
        <p:spPr bwMode="auto">
          <a:xfrm>
            <a:off x="5055365" y="5013176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6" name="Line 109"/>
          <p:cNvSpPr>
            <a:spLocks noChangeShapeType="1"/>
          </p:cNvSpPr>
          <p:nvPr/>
        </p:nvSpPr>
        <p:spPr bwMode="auto">
          <a:xfrm>
            <a:off x="5056952" y="4836907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7" name="Line 110"/>
          <p:cNvSpPr>
            <a:spLocks noChangeShapeType="1"/>
          </p:cNvSpPr>
          <p:nvPr/>
        </p:nvSpPr>
        <p:spPr bwMode="auto">
          <a:xfrm>
            <a:off x="5055365" y="5190174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8" name="Line 111"/>
          <p:cNvSpPr>
            <a:spLocks noChangeShapeType="1"/>
          </p:cNvSpPr>
          <p:nvPr/>
        </p:nvSpPr>
        <p:spPr bwMode="auto">
          <a:xfrm>
            <a:off x="5060127" y="533130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69" name="Line 112"/>
          <p:cNvSpPr>
            <a:spLocks noChangeShapeType="1"/>
          </p:cNvSpPr>
          <p:nvPr/>
        </p:nvSpPr>
        <p:spPr bwMode="auto">
          <a:xfrm>
            <a:off x="5055983" y="5941953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0" name="Line 113"/>
          <p:cNvSpPr>
            <a:spLocks noChangeShapeType="1"/>
          </p:cNvSpPr>
          <p:nvPr/>
        </p:nvSpPr>
        <p:spPr bwMode="auto">
          <a:xfrm>
            <a:off x="5055365" y="5557910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1" name="Text Box 116"/>
          <p:cNvSpPr txBox="1">
            <a:spLocks noChangeArrowheads="1"/>
          </p:cNvSpPr>
          <p:nvPr/>
        </p:nvSpPr>
        <p:spPr bwMode="auto">
          <a:xfrm>
            <a:off x="5182365" y="5830828"/>
            <a:ext cx="5746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 smtClean="0">
                <a:latin typeface="Times New Roman" pitchFamily="18" charset="0"/>
              </a:rPr>
              <a:t>2000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r>
              <a:rPr lang="de-DE" altLang="de-DE" sz="800" dirty="0">
                <a:latin typeface="Times New Roman" pitchFamily="18" charset="0"/>
              </a:rPr>
              <a:t> </a:t>
            </a:r>
          </a:p>
        </p:txBody>
      </p:sp>
      <p:sp>
        <p:nvSpPr>
          <p:cNvPr id="72" name="Text Box 98"/>
          <p:cNvSpPr txBox="1">
            <a:spLocks noChangeArrowheads="1"/>
          </p:cNvSpPr>
          <p:nvPr/>
        </p:nvSpPr>
        <p:spPr bwMode="auto">
          <a:xfrm>
            <a:off x="5136327" y="4558088"/>
            <a:ext cx="6175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de-DE" altLang="de-DE" sz="800" dirty="0" smtClean="0">
                <a:latin typeface="Times New Roman" pitchFamily="18" charset="0"/>
              </a:rPr>
              <a:t>20000 </a:t>
            </a:r>
            <a:r>
              <a:rPr lang="de-DE" altLang="de-DE" sz="800" dirty="0" err="1">
                <a:latin typeface="Times New Roman" pitchFamily="18" charset="0"/>
              </a:rPr>
              <a:t>bp</a:t>
            </a:r>
            <a:endParaRPr lang="de-DE" altLang="de-DE" sz="800" dirty="0">
              <a:latin typeface="Times New Roman" pitchFamily="18" charset="0"/>
            </a:endParaRPr>
          </a:p>
        </p:txBody>
      </p:sp>
      <p:sp>
        <p:nvSpPr>
          <p:cNvPr id="73" name="Line 109"/>
          <p:cNvSpPr>
            <a:spLocks noChangeShapeType="1"/>
          </p:cNvSpPr>
          <p:nvPr/>
        </p:nvSpPr>
        <p:spPr bwMode="auto">
          <a:xfrm>
            <a:off x="5053777" y="4662877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4" name="Text Box 12"/>
          <p:cNvSpPr txBox="1">
            <a:spLocks noChangeArrowheads="1"/>
          </p:cNvSpPr>
          <p:nvPr/>
        </p:nvSpPr>
        <p:spPr bwMode="auto">
          <a:xfrm>
            <a:off x="5185389" y="4422456"/>
            <a:ext cx="38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de-DE" altLang="de-DE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M2</a:t>
            </a:r>
          </a:p>
        </p:txBody>
      </p:sp>
      <p:sp>
        <p:nvSpPr>
          <p:cNvPr id="75" name="Textfeld 74"/>
          <p:cNvSpPr txBox="1"/>
          <p:nvPr/>
        </p:nvSpPr>
        <p:spPr>
          <a:xfrm>
            <a:off x="5152256" y="79873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A)</a:t>
            </a:r>
            <a:endParaRPr lang="de-DE" b="1" dirty="0"/>
          </a:p>
        </p:txBody>
      </p:sp>
      <p:sp>
        <p:nvSpPr>
          <p:cNvPr id="76" name="Textfeld 75"/>
          <p:cNvSpPr txBox="1"/>
          <p:nvPr/>
        </p:nvSpPr>
        <p:spPr>
          <a:xfrm>
            <a:off x="5155275" y="3275692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B</a:t>
            </a:r>
            <a:r>
              <a:rPr lang="de-DE" b="1" dirty="0" smtClean="0"/>
              <a:t>)</a:t>
            </a:r>
            <a:endParaRPr lang="de-DE" b="1" dirty="0"/>
          </a:p>
        </p:txBody>
      </p:sp>
      <p:sp>
        <p:nvSpPr>
          <p:cNvPr id="79" name="Textfeld 78"/>
          <p:cNvSpPr txBox="1"/>
          <p:nvPr/>
        </p:nvSpPr>
        <p:spPr>
          <a:xfrm>
            <a:off x="6022793" y="113071"/>
            <a:ext cx="280831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100" b="1" dirty="0"/>
              <a:t>Figure S3: </a:t>
            </a:r>
            <a:r>
              <a:rPr lang="it-IT" sz="1100" b="1" dirty="0" err="1"/>
              <a:t>Isolation</a:t>
            </a:r>
            <a:r>
              <a:rPr lang="it-IT" sz="1100" b="1" dirty="0"/>
              <a:t> and EcoR1 </a:t>
            </a:r>
            <a:r>
              <a:rPr lang="it-IT" sz="1100" b="1" dirty="0" err="1"/>
              <a:t>restriction</a:t>
            </a:r>
            <a:r>
              <a:rPr lang="it-IT" sz="1100" b="1" dirty="0"/>
              <a:t> of </a:t>
            </a:r>
            <a:r>
              <a:rPr lang="it-IT" sz="1100" b="1" i="1" dirty="0"/>
              <a:t>bla</a:t>
            </a:r>
            <a:r>
              <a:rPr lang="it-IT" sz="1100" b="1" baseline="-25000" dirty="0"/>
              <a:t>KPC-2</a:t>
            </a:r>
            <a:r>
              <a:rPr lang="it-IT" sz="1100" b="1" dirty="0"/>
              <a:t>-carrying</a:t>
            </a:r>
            <a:r>
              <a:rPr lang="it-IT" sz="1100" b="1" baseline="-25000" dirty="0"/>
              <a:t> </a:t>
            </a:r>
            <a:r>
              <a:rPr lang="it-IT" sz="1100" b="1" dirty="0" err="1"/>
              <a:t>IncN</a:t>
            </a:r>
            <a:r>
              <a:rPr lang="it-IT" sz="1100" b="1" baseline="-25000" dirty="0"/>
              <a:t> </a:t>
            </a:r>
            <a:r>
              <a:rPr lang="it-IT" sz="1100" b="1" dirty="0" err="1"/>
              <a:t>plasmids</a:t>
            </a:r>
            <a:r>
              <a:rPr lang="it-IT" sz="1100" b="1" dirty="0"/>
              <a:t> from </a:t>
            </a:r>
            <a:r>
              <a:rPr lang="it-IT" sz="1100" b="1" i="1" dirty="0"/>
              <a:t>E. coli</a:t>
            </a:r>
            <a:r>
              <a:rPr lang="it-IT" sz="1100" b="1" dirty="0"/>
              <a:t> K12J53 </a:t>
            </a:r>
            <a:r>
              <a:rPr lang="it-IT" sz="1100" b="1" dirty="0" err="1"/>
              <a:t>transconjugants</a:t>
            </a:r>
            <a:r>
              <a:rPr lang="it-IT" sz="1100" b="1" dirty="0"/>
              <a:t>. A) native </a:t>
            </a:r>
            <a:r>
              <a:rPr lang="it-IT" sz="1100" b="1" dirty="0" err="1"/>
              <a:t>plasmid</a:t>
            </a:r>
            <a:r>
              <a:rPr lang="it-IT" sz="1100" b="1" dirty="0"/>
              <a:t> </a:t>
            </a:r>
            <a:r>
              <a:rPr lang="it-IT" sz="1100" b="1" dirty="0" err="1"/>
              <a:t>isolation</a:t>
            </a:r>
            <a:r>
              <a:rPr lang="it-IT" sz="1100" b="1" dirty="0"/>
              <a:t> (</a:t>
            </a:r>
            <a:r>
              <a:rPr lang="it-IT" sz="1100" b="1" dirty="0" err="1"/>
              <a:t>plasmid</a:t>
            </a:r>
            <a:r>
              <a:rPr lang="it-IT" sz="1100" b="1" dirty="0"/>
              <a:t> mini kit, </a:t>
            </a:r>
            <a:r>
              <a:rPr lang="it-IT" sz="1100" b="1" dirty="0" err="1"/>
              <a:t>Qiagen</a:t>
            </a:r>
            <a:r>
              <a:rPr lang="it-IT" sz="1100" b="1" dirty="0"/>
              <a:t>, </a:t>
            </a:r>
            <a:r>
              <a:rPr lang="it-IT" sz="1100" b="1" dirty="0" err="1"/>
              <a:t>Hilden</a:t>
            </a:r>
            <a:r>
              <a:rPr lang="it-IT" sz="1100" b="1" dirty="0"/>
              <a:t>, Germany); B) </a:t>
            </a:r>
            <a:r>
              <a:rPr lang="it-IT" sz="1100" b="1" dirty="0" err="1"/>
              <a:t>plasmid</a:t>
            </a:r>
            <a:r>
              <a:rPr lang="it-IT" sz="1100" b="1" dirty="0"/>
              <a:t> </a:t>
            </a:r>
            <a:r>
              <a:rPr lang="it-IT" sz="1100" b="1" dirty="0" err="1"/>
              <a:t>patterns</a:t>
            </a:r>
            <a:r>
              <a:rPr lang="it-IT" sz="1100" b="1" dirty="0"/>
              <a:t> </a:t>
            </a:r>
            <a:r>
              <a:rPr lang="it-IT" sz="1100" b="1" dirty="0" err="1"/>
              <a:t>restricted</a:t>
            </a:r>
            <a:r>
              <a:rPr lang="it-IT" sz="1100" b="1" dirty="0"/>
              <a:t> with EcoR1.</a:t>
            </a:r>
            <a:endParaRPr lang="de-DE" sz="1100" dirty="0"/>
          </a:p>
          <a:p>
            <a:pPr algn="just"/>
            <a:r>
              <a:rPr lang="it-IT" sz="1100" dirty="0"/>
              <a:t>Lane M1, </a:t>
            </a:r>
            <a:r>
              <a:rPr lang="it-IT" sz="1100" i="1" dirty="0"/>
              <a:t>E. coli </a:t>
            </a:r>
            <a:r>
              <a:rPr lang="it-IT" sz="1100" dirty="0"/>
              <a:t>R222 + </a:t>
            </a:r>
            <a:r>
              <a:rPr lang="it-IT" sz="1100" i="1" dirty="0"/>
              <a:t>E. coli </a:t>
            </a:r>
            <a:r>
              <a:rPr lang="it-IT" sz="1100" dirty="0"/>
              <a:t>V517 </a:t>
            </a:r>
            <a:r>
              <a:rPr lang="it-IT" sz="1100" dirty="0" err="1"/>
              <a:t>plasmid</a:t>
            </a:r>
            <a:r>
              <a:rPr lang="it-IT" sz="1100" dirty="0"/>
              <a:t> </a:t>
            </a:r>
            <a:r>
              <a:rPr lang="it-IT" sz="1100" dirty="0" err="1"/>
              <a:t>standards</a:t>
            </a:r>
            <a:r>
              <a:rPr lang="it-IT" sz="1100" dirty="0"/>
              <a:t>; lane M2, </a:t>
            </a:r>
            <a:r>
              <a:rPr lang="it-IT" sz="1100" dirty="0" err="1"/>
              <a:t>molecular</a:t>
            </a:r>
            <a:r>
              <a:rPr lang="it-IT" sz="1100" dirty="0"/>
              <a:t> </a:t>
            </a:r>
            <a:r>
              <a:rPr lang="it-IT" sz="1100" dirty="0" err="1"/>
              <a:t>weight</a:t>
            </a:r>
            <a:r>
              <a:rPr lang="it-IT" sz="1100" dirty="0"/>
              <a:t> marker 1kb plus </a:t>
            </a:r>
            <a:r>
              <a:rPr lang="it-IT" sz="1100" dirty="0" err="1"/>
              <a:t>ladder</a:t>
            </a:r>
            <a:r>
              <a:rPr lang="it-IT" sz="1100" dirty="0"/>
              <a:t> (</a:t>
            </a:r>
            <a:r>
              <a:rPr lang="it-IT" sz="1100" dirty="0" err="1"/>
              <a:t>Thermo</a:t>
            </a:r>
            <a:r>
              <a:rPr lang="it-IT" sz="1100" dirty="0"/>
              <a:t>-Fisher Scientific); lane 1, </a:t>
            </a:r>
            <a:r>
              <a:rPr lang="it-IT" sz="1100" dirty="0" smtClean="0"/>
              <a:t>604-16K1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#1);  lane 2, </a:t>
            </a:r>
            <a:r>
              <a:rPr lang="it-IT" sz="1100" dirty="0" smtClean="0"/>
              <a:t>607-16K4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#3); lane 3, </a:t>
            </a:r>
            <a:r>
              <a:rPr lang="it-IT" sz="1100" dirty="0" smtClean="0"/>
              <a:t>609-16K1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#4); lane 4, </a:t>
            </a:r>
            <a:r>
              <a:rPr lang="it-IT" sz="1100" dirty="0" smtClean="0"/>
              <a:t>828-16-1K2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 </a:t>
            </a:r>
            <a:r>
              <a:rPr lang="it-IT" sz="1100" dirty="0"/>
              <a:t>(</a:t>
            </a:r>
            <a:r>
              <a:rPr lang="it-IT" sz="1100" dirty="0" err="1"/>
              <a:t>patient</a:t>
            </a:r>
            <a:r>
              <a:rPr lang="it-IT" sz="1100" dirty="0"/>
              <a:t> #7); </a:t>
            </a:r>
            <a:r>
              <a:rPr lang="it-IT" sz="1100" dirty="0" err="1"/>
              <a:t>lanes</a:t>
            </a:r>
            <a:r>
              <a:rPr lang="it-IT" sz="1100" dirty="0"/>
              <a:t> 5-8 </a:t>
            </a:r>
            <a:r>
              <a:rPr lang="it-IT" sz="1100" dirty="0" err="1"/>
              <a:t>IncN</a:t>
            </a:r>
            <a:r>
              <a:rPr lang="it-IT" sz="1100" dirty="0"/>
              <a:t> </a:t>
            </a:r>
            <a:r>
              <a:rPr lang="it-IT" sz="1100" dirty="0" err="1"/>
              <a:t>plasmids</a:t>
            </a:r>
            <a:r>
              <a:rPr lang="it-IT" sz="1100" dirty="0"/>
              <a:t> of </a:t>
            </a:r>
            <a:r>
              <a:rPr lang="it-IT" sz="1100" i="1" dirty="0"/>
              <a:t>E. coli</a:t>
            </a:r>
            <a:r>
              <a:rPr lang="it-IT" sz="1100" dirty="0"/>
              <a:t> K12J53 </a:t>
            </a:r>
            <a:r>
              <a:rPr lang="it-IT" sz="1100" dirty="0" err="1"/>
              <a:t>transconjugants</a:t>
            </a:r>
            <a:r>
              <a:rPr lang="it-IT" sz="1100" dirty="0"/>
              <a:t> </a:t>
            </a:r>
            <a:r>
              <a:rPr lang="it-IT" sz="1100" dirty="0" err="1"/>
              <a:t>obtained</a:t>
            </a:r>
            <a:r>
              <a:rPr lang="it-IT" sz="1100" dirty="0"/>
              <a:t> from </a:t>
            </a:r>
            <a:r>
              <a:rPr lang="it-IT" sz="1100" dirty="0" err="1"/>
              <a:t>clinical</a:t>
            </a:r>
            <a:r>
              <a:rPr lang="it-IT" sz="1100" dirty="0"/>
              <a:t> </a:t>
            </a:r>
            <a:r>
              <a:rPr lang="it-IT" sz="1100" dirty="0" err="1"/>
              <a:t>isolates</a:t>
            </a:r>
            <a:r>
              <a:rPr lang="it-IT" sz="1100" dirty="0"/>
              <a:t> of the </a:t>
            </a:r>
            <a:r>
              <a:rPr lang="it-IT" sz="1100" dirty="0" err="1"/>
              <a:t>outbreak</a:t>
            </a:r>
            <a:r>
              <a:rPr lang="it-IT" sz="1100" dirty="0"/>
              <a:t> in Hesse Germany 2014 [7,8] with </a:t>
            </a:r>
            <a:r>
              <a:rPr lang="it-IT" sz="1100" i="1" dirty="0"/>
              <a:t>bla</a:t>
            </a:r>
            <a:r>
              <a:rPr lang="it-IT" sz="1100" baseline="-25000" dirty="0"/>
              <a:t>KPC-2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OXA-1</a:t>
            </a:r>
            <a:r>
              <a:rPr lang="it-IT" sz="1100" dirty="0"/>
              <a:t>,</a:t>
            </a:r>
            <a:r>
              <a:rPr lang="it-IT" sz="1100" i="1" dirty="0"/>
              <a:t> </a:t>
            </a:r>
            <a:r>
              <a:rPr lang="it-IT" sz="1100" i="1" dirty="0" err="1"/>
              <a:t>aac</a:t>
            </a:r>
            <a:r>
              <a:rPr lang="it-IT" sz="1100" i="1" dirty="0"/>
              <a:t>(6’)</a:t>
            </a:r>
            <a:r>
              <a:rPr lang="it-IT" sz="1100" i="1" dirty="0" err="1"/>
              <a:t>Ib-cr</a:t>
            </a:r>
            <a:r>
              <a:rPr lang="it-IT" sz="1100" i="1" dirty="0"/>
              <a:t>, qnrB2</a:t>
            </a:r>
            <a:r>
              <a:rPr lang="it-IT" sz="1100" dirty="0"/>
              <a:t>; lane 9, </a:t>
            </a:r>
            <a:r>
              <a:rPr lang="it-IT" sz="1100" dirty="0" smtClean="0"/>
              <a:t>22-16K4 </a:t>
            </a:r>
            <a:r>
              <a:rPr lang="it-IT" sz="1100" i="1" dirty="0"/>
              <a:t>E. coli</a:t>
            </a:r>
            <a:r>
              <a:rPr lang="it-IT" sz="1100" dirty="0"/>
              <a:t> K12J53 control </a:t>
            </a:r>
            <a:r>
              <a:rPr lang="it-IT" sz="1100" dirty="0" err="1"/>
              <a:t>plasmid</a:t>
            </a:r>
            <a:r>
              <a:rPr lang="it-IT" sz="1100" dirty="0"/>
              <a:t> (</a:t>
            </a:r>
            <a:r>
              <a:rPr lang="it-IT" sz="1100" dirty="0" err="1"/>
              <a:t>ca</a:t>
            </a:r>
            <a:r>
              <a:rPr lang="it-IT" sz="1100" dirty="0"/>
              <a:t>. 120kb) </a:t>
            </a:r>
            <a:r>
              <a:rPr lang="it-IT" sz="1100" dirty="0" err="1"/>
              <a:t>IncFIB</a:t>
            </a:r>
            <a:r>
              <a:rPr lang="it-IT" sz="1100" dirty="0"/>
              <a:t> with </a:t>
            </a:r>
            <a:r>
              <a:rPr lang="it-IT" sz="1100" i="1" dirty="0"/>
              <a:t>bla</a:t>
            </a:r>
            <a:r>
              <a:rPr lang="it-IT" sz="1100" baseline="-25000" dirty="0"/>
              <a:t>NDM-1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TEM-1</a:t>
            </a:r>
            <a:r>
              <a:rPr lang="it-IT" sz="1100" dirty="0"/>
              <a:t>, </a:t>
            </a:r>
            <a:r>
              <a:rPr lang="it-IT" sz="1100" i="1" dirty="0"/>
              <a:t>bla</a:t>
            </a:r>
            <a:r>
              <a:rPr lang="it-IT" sz="1100" baseline="-25000" dirty="0"/>
              <a:t>CTX-M-15</a:t>
            </a:r>
            <a:r>
              <a:rPr lang="it-IT" sz="1100" dirty="0"/>
              <a:t>,</a:t>
            </a:r>
            <a:r>
              <a:rPr lang="it-IT" sz="1100" i="1" dirty="0"/>
              <a:t> qnrS1</a:t>
            </a:r>
            <a:r>
              <a:rPr lang="it-IT" sz="1100" dirty="0"/>
              <a:t>; lane 10, </a:t>
            </a:r>
            <a:r>
              <a:rPr lang="it-IT" sz="1100" dirty="0" smtClean="0"/>
              <a:t>330-16K1 </a:t>
            </a:r>
            <a:r>
              <a:rPr lang="it-IT" sz="1100" i="1" dirty="0"/>
              <a:t>E. coli</a:t>
            </a:r>
            <a:r>
              <a:rPr lang="it-IT" sz="1100" dirty="0"/>
              <a:t> K12J53 control </a:t>
            </a:r>
            <a:r>
              <a:rPr lang="it-IT" sz="1100" dirty="0" err="1"/>
              <a:t>plasmid</a:t>
            </a:r>
            <a:r>
              <a:rPr lang="it-IT" sz="1100" dirty="0"/>
              <a:t> (</a:t>
            </a:r>
            <a:r>
              <a:rPr lang="it-IT" sz="1100" dirty="0" err="1"/>
              <a:t>ca</a:t>
            </a:r>
            <a:r>
              <a:rPr lang="it-IT" sz="1100" dirty="0"/>
              <a:t>. 35kb) </a:t>
            </a:r>
            <a:r>
              <a:rPr lang="it-IT" sz="1100" dirty="0" err="1"/>
              <a:t>IncX</a:t>
            </a:r>
            <a:r>
              <a:rPr lang="it-IT" sz="1100" dirty="0"/>
              <a:t> with </a:t>
            </a:r>
            <a:r>
              <a:rPr lang="it-IT" sz="1100" i="1" dirty="0"/>
              <a:t>mcr-1</a:t>
            </a:r>
            <a:r>
              <a:rPr lang="it-IT" sz="1100" dirty="0"/>
              <a:t>.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48207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26" grpId="0"/>
      <p:bldP spid="27" grpId="0"/>
      <p:bldP spid="58" grpId="0"/>
      <p:bldP spid="59" grpId="0"/>
      <p:bldP spid="60" grpId="0"/>
      <p:bldP spid="61" grpId="0"/>
      <p:bldP spid="62" grpId="0"/>
      <p:bldP spid="63" grpId="0"/>
      <p:bldP spid="71" grpId="0"/>
      <p:bldP spid="72" grpId="0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1290</Words>
  <Application>Microsoft Office PowerPoint</Application>
  <PresentationFormat>Bildschirmpräsentation (4:3)</PresentationFormat>
  <Paragraphs>175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PowerPoint-Präsentation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Pfeifer, Yvonne</dc:creator>
  <cp:lastModifiedBy>Pfeifer, Yvonne</cp:lastModifiedBy>
  <cp:revision>21</cp:revision>
  <dcterms:created xsi:type="dcterms:W3CDTF">2018-07-16T11:48:48Z</dcterms:created>
  <dcterms:modified xsi:type="dcterms:W3CDTF">2018-12-12T16:43:14Z</dcterms:modified>
</cp:coreProperties>
</file>